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59" r:id="rId5"/>
    <p:sldId id="272" r:id="rId6"/>
    <p:sldId id="273" r:id="rId7"/>
    <p:sldId id="274" r:id="rId8"/>
    <p:sldId id="275" r:id="rId9"/>
    <p:sldId id="276" r:id="rId10"/>
    <p:sldId id="277" r:id="rId11"/>
    <p:sldId id="278" r:id="rId12"/>
    <p:sldId id="288" r:id="rId13"/>
    <p:sldId id="282" r:id="rId14"/>
    <p:sldId id="269" r:id="rId15"/>
    <p:sldId id="270" r:id="rId16"/>
    <p:sldId id="271" r:id="rId17"/>
    <p:sldId id="280" r:id="rId18"/>
    <p:sldId id="264" r:id="rId19"/>
    <p:sldId id="265" r:id="rId20"/>
    <p:sldId id="283" r:id="rId21"/>
    <p:sldId id="260" r:id="rId22"/>
    <p:sldId id="279" r:id="rId23"/>
    <p:sldId id="285" r:id="rId24"/>
    <p:sldId id="262" r:id="rId25"/>
    <p:sldId id="263" r:id="rId26"/>
    <p:sldId id="284" r:id="rId27"/>
    <p:sldId id="286" r:id="rId28"/>
    <p:sldId id="28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266D81-5F94-4776-B0F2-D53CD08C1438}" type="datetimeFigureOut">
              <a:rPr lang="en-US" smtClean="0"/>
              <a:pPr/>
              <a:t>24-Apr-16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EFFEE-F873-43F1-BE91-9316C52BA13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667FB-3D91-49AC-BA69-19E89EE42A56}"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Before</a:t>
            </a:r>
            <a:r>
              <a:rPr lang="en-IN" baseline="0" dirty="0" smtClean="0"/>
              <a:t> this another treadmill named TVIS is already there.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The COLBERT features data collection devices that will allow scientists and doctors to evaluate how effective the treadmill exercise is in reducing the amount of bone and muscle density loss due to microgravity exposure.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76667FB-3D91-49AC-BA69-19E89EE42A56}" type="slidenum">
              <a:rPr lang="en-US" smtClean="0"/>
              <a:pPr/>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24-Apr-16</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24-Apr-16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24-Apr-16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24-Apr-16</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24-Apr-16</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24-Apr-16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24-Apr-16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24-Apr-16</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24-Apr-16</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24-Apr-16</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24-Apr-16</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NASA_Authorization_Act_of_2010" TargetMode="External"/><Relationship Id="rId2" Type="http://schemas.openxmlformats.org/officeDocument/2006/relationships/hyperlink" Target="https://en.wikipedia.org/wiki/Nautilus-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Human_spaceflight" TargetMode="External"/><Relationship Id="rId2" Type="http://schemas.openxmlformats.org/officeDocument/2006/relationships/hyperlink" Target="https://en.wikipedia.org/wiki/Life_support_syste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Cubic_centimetre" TargetMode="External"/><Relationship Id="rId13" Type="http://schemas.openxmlformats.org/officeDocument/2006/relationships/hyperlink" Target="https://en.wikipedia.org/wiki/Kilometre" TargetMode="External"/><Relationship Id="rId3" Type="http://schemas.openxmlformats.org/officeDocument/2006/relationships/hyperlink" Target="https://en.wikipedia.org/wiki/Stainless_steel" TargetMode="External"/><Relationship Id="rId7" Type="http://schemas.openxmlformats.org/officeDocument/2006/relationships/hyperlink" Target="https://en.wikipedia.org/wiki/Gram" TargetMode="External"/><Relationship Id="rId12" Type="http://schemas.openxmlformats.org/officeDocument/2006/relationships/hyperlink" Target="https://en.wikipedia.org/wiki/Specific_strength" TargetMode="External"/><Relationship Id="rId2" Type="http://schemas.openxmlformats.org/officeDocument/2006/relationships/hyperlink" Target="https://en.wikipedia.org/wiki/Carbon_fiber" TargetMode="External"/><Relationship Id="rId1" Type="http://schemas.openxmlformats.org/officeDocument/2006/relationships/slideLayout" Target="../slideLayouts/slideLayout2.xml"/><Relationship Id="rId6" Type="http://schemas.openxmlformats.org/officeDocument/2006/relationships/hyperlink" Target="https://en.wikipedia.org/wiki/Density" TargetMode="External"/><Relationship Id="rId11" Type="http://schemas.openxmlformats.org/officeDocument/2006/relationships/hyperlink" Target="https://en.wikipedia.org/wiki/Kilogram" TargetMode="External"/><Relationship Id="rId5" Type="http://schemas.openxmlformats.org/officeDocument/2006/relationships/hyperlink" Target="https://en.wikipedia.org/wiki/Megapascal" TargetMode="External"/><Relationship Id="rId10" Type="http://schemas.openxmlformats.org/officeDocument/2006/relationships/hyperlink" Target="https://en.wikipedia.org/wiki/Metre" TargetMode="External"/><Relationship Id="rId4" Type="http://schemas.openxmlformats.org/officeDocument/2006/relationships/hyperlink" Target="https://en.wikipedia.org/wiki/Tensile_strength" TargetMode="External"/><Relationship Id="rId9" Type="http://schemas.openxmlformats.org/officeDocument/2006/relationships/hyperlink" Target="https://en.wikipedia.org/wiki/Kilonewto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4263708"/>
            <a:ext cx="6172200" cy="1894362"/>
          </a:xfrm>
        </p:spPr>
        <p:txBody>
          <a:bodyPr>
            <a:noAutofit/>
          </a:bodyPr>
          <a:lstStyle/>
          <a:p>
            <a:r>
              <a:rPr lang="en-IN" sz="8800" dirty="0" smtClean="0"/>
              <a:t>TEAM </a:t>
            </a:r>
            <a:r>
              <a:rPr lang="en-IN" sz="8800" dirty="0" err="1" smtClean="0"/>
              <a:t>curiOsity</a:t>
            </a:r>
            <a:endParaRPr lang="en-IN" sz="8800" dirty="0"/>
          </a:p>
        </p:txBody>
      </p:sp>
      <p:pic>
        <p:nvPicPr>
          <p:cNvPr id="3" name="Picture 2" descr="DSC_2714.JPG"/>
          <p:cNvPicPr>
            <a:picLocks noChangeAspect="1"/>
          </p:cNvPicPr>
          <p:nvPr/>
        </p:nvPicPr>
        <p:blipFill>
          <a:blip r:embed="rId2" cstate="print"/>
          <a:stretch>
            <a:fillRect/>
          </a:stretch>
        </p:blipFill>
        <p:spPr>
          <a:xfrm rot="1095306">
            <a:off x="3733800" y="304800"/>
            <a:ext cx="5106212" cy="3429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872" y="1349620"/>
            <a:ext cx="4572000" cy="4401205"/>
          </a:xfrm>
          <a:prstGeom prst="rect">
            <a:avLst/>
          </a:prstGeom>
        </p:spPr>
        <p:txBody>
          <a:bodyPr>
            <a:spAutoFit/>
          </a:bodyPr>
          <a:lstStyle/>
          <a:p>
            <a:pPr>
              <a:buFont typeface="Wingdings" pitchFamily="2" charset="2"/>
              <a:buChar char="§"/>
            </a:pPr>
            <a:r>
              <a:rPr lang="en-US" sz="2000" dirty="0">
                <a:solidFill>
                  <a:srgbClr val="000000"/>
                </a:solidFill>
                <a:latin typeface="Arial" panose="020B0604020202020204" pitchFamily="34" charset="0"/>
                <a:ea typeface="Calibri" panose="020F0502020204030204" pitchFamily="34" charset="0"/>
              </a:rPr>
              <a:t>As the ISS orbits the Earth, both the vehicle and crew members are in a constant state of free-fall causing astronauts to experience a feeling of weightlessness</a:t>
            </a:r>
            <a:r>
              <a:rPr lang="en-US" sz="2000" dirty="0" smtClean="0">
                <a:solidFill>
                  <a:srgbClr val="000000"/>
                </a:solidFill>
                <a:latin typeface="Arial" panose="020B0604020202020204" pitchFamily="34" charset="0"/>
                <a:ea typeface="Calibri" panose="020F0502020204030204" pitchFamily="34" charset="0"/>
              </a:rPr>
              <a:t>.</a:t>
            </a:r>
          </a:p>
          <a:p>
            <a:pPr>
              <a:buFont typeface="Wingdings" pitchFamily="2" charset="2"/>
              <a:buChar char="§"/>
            </a:pPr>
            <a:endParaRPr lang="en-US" sz="2000" dirty="0" smtClean="0">
              <a:solidFill>
                <a:srgbClr val="000000"/>
              </a:solidFill>
              <a:latin typeface="Arial" panose="020B0604020202020204" pitchFamily="34" charset="0"/>
              <a:ea typeface="Calibri" panose="020F0502020204030204" pitchFamily="34" charset="0"/>
            </a:endParaRPr>
          </a:p>
          <a:p>
            <a:pPr>
              <a:buFont typeface="Wingdings" pitchFamily="2" charset="2"/>
              <a:buChar char="§"/>
            </a:pPr>
            <a:r>
              <a:rPr lang="en-US" sz="2000" dirty="0" smtClean="0">
                <a:solidFill>
                  <a:srgbClr val="000000"/>
                </a:solidFill>
                <a:latin typeface="Arial" panose="020B0604020202020204" pitchFamily="34" charset="0"/>
                <a:ea typeface="Calibri" panose="020F0502020204030204" pitchFamily="34" charset="0"/>
              </a:rPr>
              <a:t> deterioration </a:t>
            </a:r>
            <a:r>
              <a:rPr lang="en-US" sz="2000" dirty="0">
                <a:solidFill>
                  <a:srgbClr val="000000"/>
                </a:solidFill>
                <a:latin typeface="Arial" panose="020B0604020202020204" pitchFamily="34" charset="0"/>
                <a:ea typeface="Calibri" panose="020F0502020204030204" pitchFamily="34" charset="0"/>
              </a:rPr>
              <a:t>and bone density loss, astronauts are prescribed exercise routines by exercise and rehabilitation specialists and medical doctors. </a:t>
            </a:r>
            <a:endParaRPr lang="en-US" sz="2000" dirty="0" smtClean="0">
              <a:solidFill>
                <a:srgbClr val="000000"/>
              </a:solidFill>
              <a:latin typeface="Arial" panose="020B0604020202020204" pitchFamily="34" charset="0"/>
              <a:ea typeface="Calibri" panose="020F0502020204030204" pitchFamily="34" charset="0"/>
            </a:endParaRPr>
          </a:p>
          <a:p>
            <a:pPr>
              <a:buFont typeface="Wingdings" pitchFamily="2" charset="2"/>
              <a:buChar char="§"/>
            </a:pPr>
            <a:endParaRPr lang="en-US" sz="2000" dirty="0" smtClean="0">
              <a:solidFill>
                <a:srgbClr val="000000"/>
              </a:solidFill>
              <a:latin typeface="Arial" panose="020B0604020202020204" pitchFamily="34" charset="0"/>
              <a:ea typeface="Calibri" panose="020F0502020204030204" pitchFamily="34" charset="0"/>
            </a:endParaRPr>
          </a:p>
          <a:p>
            <a:pPr>
              <a:buFont typeface="Wingdings" pitchFamily="2" charset="2"/>
              <a:buChar char="§"/>
            </a:pPr>
            <a:r>
              <a:rPr lang="en-US" sz="2000" dirty="0" smtClean="0">
                <a:solidFill>
                  <a:srgbClr val="000000"/>
                </a:solidFill>
                <a:latin typeface="Arial" panose="020B0604020202020204" pitchFamily="34" charset="0"/>
                <a:ea typeface="Calibri" panose="020F0502020204030204" pitchFamily="34" charset="0"/>
              </a:rPr>
              <a:t>Astronauts </a:t>
            </a:r>
            <a:r>
              <a:rPr lang="en-US" sz="2000" dirty="0">
                <a:solidFill>
                  <a:srgbClr val="000000"/>
                </a:solidFill>
                <a:latin typeface="Arial" panose="020B0604020202020204" pitchFamily="34" charset="0"/>
                <a:ea typeface="Calibri" panose="020F0502020204030204" pitchFamily="34" charset="0"/>
              </a:rPr>
              <a:t>are scheduled to exercise approximately two hours per day to maintain their health while on the ISS. </a:t>
            </a:r>
          </a:p>
        </p:txBody>
      </p:sp>
      <p:sp>
        <p:nvSpPr>
          <p:cNvPr id="5" name="Rectangle 4"/>
          <p:cNvSpPr/>
          <p:nvPr/>
        </p:nvSpPr>
        <p:spPr>
          <a:xfrm>
            <a:off x="297872" y="580179"/>
            <a:ext cx="2694709" cy="769441"/>
          </a:xfrm>
          <a:prstGeom prst="rect">
            <a:avLst/>
          </a:prstGeom>
        </p:spPr>
        <p:txBody>
          <a:bodyPr wrap="squar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ARED </a:t>
            </a:r>
            <a:endParaRPr lang="en-US" sz="4400" dirty="0"/>
          </a:p>
        </p:txBody>
      </p:sp>
      <p:pic>
        <p:nvPicPr>
          <p:cNvPr id="6" name="Picture 5"/>
          <p:cNvPicPr>
            <a:picLocks noChangeAspect="1"/>
          </p:cNvPicPr>
          <p:nvPr/>
        </p:nvPicPr>
        <p:blipFill>
          <a:blip r:embed="rId2" cstate="print"/>
          <a:stretch>
            <a:fillRect/>
          </a:stretch>
        </p:blipFill>
        <p:spPr>
          <a:xfrm>
            <a:off x="5257800" y="1066800"/>
            <a:ext cx="3335482" cy="4800208"/>
          </a:xfrm>
          <a:prstGeom prst="rect">
            <a:avLst/>
          </a:prstGeom>
        </p:spPr>
      </p:pic>
    </p:spTree>
    <p:extLst>
      <p:ext uri="{BB962C8B-B14F-4D97-AF65-F5344CB8AC3E}">
        <p14:creationId xmlns:p14="http://schemas.microsoft.com/office/powerpoint/2010/main" xmlns="" val="3449491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628" y="609600"/>
            <a:ext cx="4977246" cy="4708981"/>
          </a:xfrm>
          <a:prstGeom prst="rect">
            <a:avLst/>
          </a:prstGeom>
        </p:spPr>
        <p:txBody>
          <a:bodyPr wrap="square">
            <a:spAutoFit/>
          </a:bodyPr>
          <a:lstStyle/>
          <a:p>
            <a:pPr>
              <a:buFont typeface="Arial" pitchFamily="34" charset="0"/>
              <a:buChar char="•"/>
            </a:pPr>
            <a:r>
              <a:rPr lang="en-US" sz="2000" dirty="0">
                <a:solidFill>
                  <a:srgbClr val="000000"/>
                </a:solidFill>
                <a:latin typeface="Arial" panose="020B0604020202020204" pitchFamily="34" charset="0"/>
                <a:ea typeface="Calibri" panose="020F0502020204030204" pitchFamily="34" charset="0"/>
              </a:rPr>
              <a:t>Numerous types of exercise equipment have been used in reduced gravity to evaluate and maintain astronaut fitness. The Advanced Resistive Exercise Device (ARED) allows the crew to engage in resistive exercise onboard the ISS by simulating the use of free weights</a:t>
            </a:r>
            <a:r>
              <a:rPr lang="en-US" sz="2000" dirty="0" smtClean="0">
                <a:solidFill>
                  <a:srgbClr val="000000"/>
                </a:solidFill>
                <a:latin typeface="Arial" panose="020B0604020202020204" pitchFamily="34" charset="0"/>
                <a:ea typeface="Calibri" panose="020F0502020204030204" pitchFamily="34" charset="0"/>
              </a:rPr>
              <a:t>.</a:t>
            </a:r>
          </a:p>
          <a:p>
            <a:pPr>
              <a:buFont typeface="Arial" pitchFamily="34" charset="0"/>
              <a:buChar char="•"/>
            </a:pPr>
            <a:endParaRPr lang="en-US" sz="2000" dirty="0" smtClean="0">
              <a:solidFill>
                <a:srgbClr val="000000"/>
              </a:solidFill>
              <a:latin typeface="Arial" panose="020B0604020202020204" pitchFamily="34" charset="0"/>
              <a:ea typeface="Calibri" panose="020F0502020204030204" pitchFamily="34" charset="0"/>
            </a:endParaRPr>
          </a:p>
          <a:p>
            <a:r>
              <a:rPr lang="en-US" sz="2000" dirty="0" smtClean="0">
                <a:solidFill>
                  <a:srgbClr val="000000"/>
                </a:solidFill>
                <a:latin typeface="Arial" panose="020B0604020202020204" pitchFamily="34" charset="0"/>
                <a:ea typeface="Calibri" panose="020F0502020204030204" pitchFamily="34" charset="0"/>
              </a:rPr>
              <a:t> </a:t>
            </a:r>
          </a:p>
          <a:p>
            <a:pPr>
              <a:buFont typeface="Arial" pitchFamily="34" charset="0"/>
              <a:buChar char="•"/>
            </a:pPr>
            <a:r>
              <a:rPr lang="en-US" sz="2000" dirty="0" smtClean="0">
                <a:solidFill>
                  <a:srgbClr val="000000"/>
                </a:solidFill>
                <a:latin typeface="Arial" panose="020B0604020202020204" pitchFamily="34" charset="0"/>
                <a:ea typeface="Calibri" panose="020F0502020204030204" pitchFamily="34" charset="0"/>
              </a:rPr>
              <a:t>This </a:t>
            </a:r>
            <a:r>
              <a:rPr lang="en-US" sz="2000" dirty="0">
                <a:solidFill>
                  <a:srgbClr val="000000"/>
                </a:solidFill>
                <a:latin typeface="Arial" panose="020B0604020202020204" pitchFamily="34" charset="0"/>
                <a:ea typeface="Calibri" panose="020F0502020204030204" pitchFamily="34" charset="0"/>
              </a:rPr>
              <a:t>device is used to maintain muscle strength, bone strength, and endurance. The resistive force is generated by two piston/cylinder assemblies with an adjustable load. </a:t>
            </a:r>
          </a:p>
          <a:p>
            <a:r>
              <a:rPr lang="en-US" sz="2000" dirty="0" smtClean="0">
                <a:solidFill>
                  <a:srgbClr val="000000"/>
                </a:solidFill>
                <a:latin typeface="Arial" panose="020B0604020202020204" pitchFamily="34" charset="0"/>
                <a:ea typeface="Calibri" panose="020F0502020204030204" pitchFamily="34" charset="0"/>
              </a:rPr>
              <a:t> </a:t>
            </a:r>
            <a:endParaRPr lang="en-US" sz="2000" dirty="0">
              <a:solidFill>
                <a:srgbClr val="000000"/>
              </a:solidFill>
              <a:latin typeface="Arial" panose="020B0604020202020204" pitchFamily="34" charset="0"/>
              <a:ea typeface="Calibri" panose="020F0502020204030204" pitchFamily="34" charset="0"/>
            </a:endParaRPr>
          </a:p>
        </p:txBody>
      </p:sp>
      <p:pic>
        <p:nvPicPr>
          <p:cNvPr id="3" name="Picture 2"/>
          <p:cNvPicPr>
            <a:picLocks noChangeAspect="1"/>
          </p:cNvPicPr>
          <p:nvPr/>
        </p:nvPicPr>
        <p:blipFill>
          <a:blip r:embed="rId2" cstate="print"/>
          <a:stretch>
            <a:fillRect/>
          </a:stretch>
        </p:blipFill>
        <p:spPr>
          <a:xfrm>
            <a:off x="5250874" y="1295400"/>
            <a:ext cx="3544942" cy="4125341"/>
          </a:xfrm>
          <a:prstGeom prst="rect">
            <a:avLst/>
          </a:prstGeom>
        </p:spPr>
      </p:pic>
    </p:spTree>
    <p:extLst>
      <p:ext uri="{BB962C8B-B14F-4D97-AF65-F5344CB8AC3E}">
        <p14:creationId xmlns:p14="http://schemas.microsoft.com/office/powerpoint/2010/main" xmlns="" val="3188718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lcrum point in ared.PNG"/>
          <p:cNvPicPr>
            <a:picLocks noChangeAspect="1"/>
          </p:cNvPicPr>
          <p:nvPr/>
        </p:nvPicPr>
        <p:blipFill>
          <a:blip r:embed="rId2"/>
          <a:stretch>
            <a:fillRect/>
          </a:stretch>
        </p:blipFill>
        <p:spPr>
          <a:xfrm>
            <a:off x="0" y="228600"/>
            <a:ext cx="9144000" cy="6172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685800" y="533400"/>
            <a:ext cx="6142428" cy="3986213"/>
          </a:xfrm>
          <a:prstGeom prst="rect">
            <a:avLst/>
          </a:prstGeom>
          <a:noFill/>
          <a:ln w="9525">
            <a:noFill/>
            <a:miter lim="800000"/>
            <a:headEnd/>
            <a:tailEnd/>
          </a:ln>
        </p:spPr>
      </p:pic>
      <p:sp>
        <p:nvSpPr>
          <p:cNvPr id="3" name="TextBox 2"/>
          <p:cNvSpPr txBox="1"/>
          <p:nvPr/>
        </p:nvSpPr>
        <p:spPr>
          <a:xfrm>
            <a:off x="762000" y="5029200"/>
            <a:ext cx="5638800" cy="646331"/>
          </a:xfrm>
          <a:prstGeom prst="rect">
            <a:avLst/>
          </a:prstGeom>
          <a:noFill/>
        </p:spPr>
        <p:txBody>
          <a:bodyPr wrap="square" rtlCol="0">
            <a:spAutoFit/>
          </a:bodyPr>
          <a:lstStyle/>
          <a:p>
            <a:r>
              <a:rPr lang="en-IN" dirty="0" smtClean="0">
                <a:latin typeface="Arial" pitchFamily="34" charset="0"/>
                <a:cs typeface="Arial" pitchFamily="34" charset="0"/>
              </a:rPr>
              <a:t>This is a 3D prototype of the basic functioning of the ARED machine.</a:t>
            </a:r>
            <a:endParaRPr lang="en-US" dirty="0">
              <a:latin typeface="Arial" pitchFamily="34" charset="0"/>
              <a:cs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57200"/>
            <a:ext cx="7772400" cy="1470025"/>
          </a:xfrm>
        </p:spPr>
        <p:txBody>
          <a:bodyPr>
            <a:noAutofit/>
          </a:bodyPr>
          <a:lstStyle/>
          <a:p>
            <a:r>
              <a:rPr lang="en-US" sz="3600" dirty="0" smtClean="0"/>
              <a:t>CEVIS</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smtClean="0"/>
              <a:t/>
            </a:r>
            <a:br>
              <a:rPr lang="en-US" sz="3600" dirty="0" smtClean="0"/>
            </a:br>
            <a:r>
              <a:rPr lang="en-US" sz="3600" dirty="0" smtClean="0"/>
              <a:t>Cycle Ergometer with vibration isolation and stabilization</a:t>
            </a:r>
            <a:endParaRPr lang="en-US" sz="36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15662" y="2203938"/>
            <a:ext cx="6655395" cy="4419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5153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1828800"/>
            <a:ext cx="4350435" cy="4491038"/>
          </a:xfrm>
          <a:prstGeom prst="rect">
            <a:avLst/>
          </a:prstGeom>
          <a:noFill/>
          <a:ln w="9525">
            <a:noFill/>
            <a:miter lim="800000"/>
            <a:headEnd/>
            <a:tailEnd/>
          </a:ln>
        </p:spPr>
      </p:pic>
      <p:sp>
        <p:nvSpPr>
          <p:cNvPr id="6" name="TextBox 5"/>
          <p:cNvSpPr txBox="1"/>
          <p:nvPr/>
        </p:nvSpPr>
        <p:spPr>
          <a:xfrm>
            <a:off x="5638800" y="2743200"/>
            <a:ext cx="2590800" cy="2677656"/>
          </a:xfrm>
          <a:prstGeom prst="rect">
            <a:avLst/>
          </a:prstGeom>
          <a:noFill/>
        </p:spPr>
        <p:txBody>
          <a:bodyPr wrap="square" rtlCol="0">
            <a:spAutoFit/>
          </a:bodyPr>
          <a:lstStyle/>
          <a:p>
            <a:r>
              <a:rPr lang="en-IN" sz="2400" dirty="0" smtClean="0">
                <a:latin typeface="Arial" pitchFamily="34" charset="0"/>
                <a:cs typeface="Arial" pitchFamily="34" charset="0"/>
              </a:rPr>
              <a:t>This is a 3d prototype that we have designed on CATIA for the proposed model of the CEVIS machine.</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xmlns="" val="4052941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24200" y="600941"/>
            <a:ext cx="2819400" cy="1143000"/>
          </a:xfrm>
        </p:spPr>
        <p:txBody>
          <a:bodyPr>
            <a:normAutofit/>
          </a:bodyPr>
          <a:lstStyle/>
          <a:p>
            <a:r>
              <a:rPr lang="en-US" dirty="0" smtClean="0"/>
              <a:t>Pull down </a:t>
            </a:r>
            <a:br>
              <a:rPr lang="en-US" dirty="0" smtClean="0"/>
            </a:br>
            <a:r>
              <a:rPr lang="en-US" dirty="0" smtClean="0"/>
              <a:t>Exercises</a:t>
            </a:r>
            <a:endParaRPr lang="en-US" dirty="0"/>
          </a:p>
        </p:txBody>
      </p:sp>
      <p:pic>
        <p:nvPicPr>
          <p:cNvPr id="4" name="Content Placeholder 3"/>
          <p:cNvPicPr>
            <a:picLocks noGrp="1" noChangeAspect="1"/>
          </p:cNvPicPr>
          <p:nvPr>
            <p:ph sz="quarter" idx="1"/>
          </p:nvPr>
        </p:nvPicPr>
        <p:blipFill rotWithShape="1">
          <a:blip r:embed="rId2" cstate="print">
            <a:extLst>
              <a:ext uri="{28A0092B-C50C-407E-A947-70E740481C1C}">
                <a14:useLocalDpi xmlns:a14="http://schemas.microsoft.com/office/drawing/2010/main" xmlns="" val="0"/>
              </a:ext>
            </a:extLst>
          </a:blip>
          <a:srcRect l="13312" r="11364" b="46591"/>
          <a:stretch/>
        </p:blipFill>
        <p:spPr>
          <a:xfrm>
            <a:off x="228601" y="304800"/>
            <a:ext cx="2667000" cy="2279073"/>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l="11642" r="8932" b="46651"/>
          <a:stretch/>
        </p:blipFill>
        <p:spPr>
          <a:xfrm>
            <a:off x="5791200" y="304800"/>
            <a:ext cx="2466109" cy="2317173"/>
          </a:xfrm>
          <a:prstGeom prst="rect">
            <a:avLst/>
          </a:prstGeom>
        </p:spPr>
      </p:pic>
      <p:sp>
        <p:nvSpPr>
          <p:cNvPr id="7" name="Content Placeholder 2"/>
          <p:cNvSpPr txBox="1">
            <a:spLocks/>
          </p:cNvSpPr>
          <p:nvPr/>
        </p:nvSpPr>
        <p:spPr>
          <a:xfrm>
            <a:off x="1447800" y="2687781"/>
            <a:ext cx="6400800" cy="3611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Arial" pitchFamily="34" charset="0"/>
                <a:cs typeface="Arial" pitchFamily="34" charset="0"/>
              </a:rPr>
              <a:t>Cycling with these exercises in space could help improve physical stamina</a:t>
            </a:r>
          </a:p>
          <a:p>
            <a:r>
              <a:rPr lang="en-US" dirty="0" smtClean="0">
                <a:latin typeface="Arial" pitchFamily="34" charset="0"/>
                <a:cs typeface="Arial" pitchFamily="34" charset="0"/>
              </a:rPr>
              <a:t>This will really help us for physically demanding space-walk activities outside the space station</a:t>
            </a:r>
            <a:endParaRPr lang="en-US" dirty="0">
              <a:latin typeface="Arial" pitchFamily="34" charset="0"/>
              <a:cs typeface="Arial" pitchFamily="34" charset="0"/>
            </a:endParaRPr>
          </a:p>
        </p:txBody>
      </p:sp>
    </p:spTree>
    <p:extLst>
      <p:ext uri="{BB962C8B-B14F-4D97-AF65-F5344CB8AC3E}">
        <p14:creationId xmlns:p14="http://schemas.microsoft.com/office/powerpoint/2010/main" xmlns="" val="1814746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PROGRAM TO CALCULATE CALORIES BURNT</a:t>
            </a:r>
            <a:endParaRPr lang="en-US" dirty="0"/>
          </a:p>
        </p:txBody>
      </p:sp>
      <p:sp>
        <p:nvSpPr>
          <p:cNvPr id="3" name="Content Placeholder 2"/>
          <p:cNvSpPr>
            <a:spLocks noGrp="1"/>
          </p:cNvSpPr>
          <p:nvPr>
            <p:ph sz="quarter" idx="1"/>
          </p:nvPr>
        </p:nvSpPr>
        <p:spPr/>
        <p:txBody>
          <a:bodyPr/>
          <a:lstStyle/>
          <a:p>
            <a:r>
              <a:rPr lang="en-IN" dirty="0" smtClean="0">
                <a:latin typeface="Arial" pitchFamily="34" charset="0"/>
                <a:cs typeface="Arial" pitchFamily="34" charset="0"/>
              </a:rPr>
              <a:t>We have coded a program in C language to calculate the amount of calories burnt according to the workout you provide incorporating as many as 12 variables!</a:t>
            </a:r>
          </a:p>
          <a:p>
            <a:endParaRPr lang="en-IN" dirty="0" smtClean="0">
              <a:latin typeface="Arial" pitchFamily="34" charset="0"/>
              <a:cs typeface="Arial" pitchFamily="34" charset="0"/>
            </a:endParaRPr>
          </a:p>
          <a:p>
            <a:r>
              <a:rPr lang="en-IN" dirty="0" smtClean="0">
                <a:latin typeface="Arial" pitchFamily="34" charset="0"/>
                <a:cs typeface="Arial" pitchFamily="34" charset="0"/>
              </a:rPr>
              <a:t>Further provided your weight we can also provide the best routine that has to be followed to stay fit on board.</a:t>
            </a:r>
            <a:endParaRPr lang="en-US" dirty="0">
              <a:latin typeface="Arial" pitchFamily="34"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Autofit/>
          </a:bodyPr>
          <a:lstStyle/>
          <a:p>
            <a:r>
              <a:rPr lang="en-IN" sz="2400" dirty="0" smtClean="0">
                <a:latin typeface="Arial" pitchFamily="34" charset="0"/>
                <a:cs typeface="Arial" pitchFamily="34" charset="0"/>
              </a:rPr>
              <a:t>NASA has never attempted to build a rotating wheel space station, for several reasons. These are because such a station would be very difficult to construct, given the limited lifting capability available to the United States and other spacefaring nations. </a:t>
            </a:r>
          </a:p>
          <a:p>
            <a:r>
              <a:rPr lang="en-IN" sz="2400" dirty="0" smtClean="0">
                <a:latin typeface="Arial" pitchFamily="34" charset="0"/>
                <a:cs typeface="Arial" pitchFamily="34" charset="0"/>
              </a:rPr>
              <a:t>Assembling such a station and pressurizing it would present formidable obstacles, which, though not beyond NASA's technical capability, would be beyond available budgets.</a:t>
            </a:r>
            <a:r>
              <a:rPr lang="en-US" sz="2400" dirty="0" smtClean="0">
                <a:latin typeface="Arial" pitchFamily="34" charset="0"/>
                <a:cs typeface="Arial" pitchFamily="34" charset="0"/>
              </a:rPr>
              <a:t> </a:t>
            </a:r>
          </a:p>
          <a:p>
            <a:pPr>
              <a:buNone/>
            </a:pPr>
            <a:endParaRPr lang="en-US" sz="2400" dirty="0" smtClean="0">
              <a:latin typeface="Arial" pitchFamily="34" charset="0"/>
              <a:cs typeface="Arial" pitchFamily="34" charset="0"/>
            </a:endParaRPr>
          </a:p>
          <a:p>
            <a:endParaRPr lang="en-IN" sz="2400" dirty="0" smtClean="0">
              <a:latin typeface="Arial" pitchFamily="34" charset="0"/>
              <a:cs typeface="Arial" pitchFamily="34" charset="0"/>
            </a:endParaRPr>
          </a:p>
          <a:p>
            <a:endParaRPr lang="en-IN" sz="2400" dirty="0">
              <a:latin typeface="Arial" pitchFamily="34" charset="0"/>
              <a:cs typeface="Arial" pitchFamily="34" charset="0"/>
            </a:endParaRPr>
          </a:p>
        </p:txBody>
      </p:sp>
      <p:sp>
        <p:nvSpPr>
          <p:cNvPr id="4" name="TextBox 3"/>
          <p:cNvSpPr txBox="1"/>
          <p:nvPr/>
        </p:nvSpPr>
        <p:spPr>
          <a:xfrm>
            <a:off x="609600" y="228600"/>
            <a:ext cx="5867400" cy="1200329"/>
          </a:xfrm>
          <a:prstGeom prst="rect">
            <a:avLst/>
          </a:prstGeom>
          <a:noFill/>
        </p:spPr>
        <p:txBody>
          <a:bodyPr wrap="square" rtlCol="0">
            <a:spAutoFit/>
          </a:bodyPr>
          <a:lstStyle/>
          <a:p>
            <a:r>
              <a:rPr lang="en-IN" sz="3600" dirty="0" smtClean="0"/>
              <a:t>ROTATING WHEEL SPACE STATION</a:t>
            </a:r>
            <a:endParaRPr lang="en-US"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abhi\Desktop\Nautilus-X_Extended_duration_explorer.png"/>
          <p:cNvPicPr>
            <a:picLocks noGrp="1"/>
          </p:cNvPicPr>
          <p:nvPr>
            <p:ph sz="quarter" idx="1"/>
          </p:nvPr>
        </p:nvPicPr>
        <p:blipFill>
          <a:blip r:embed="rId2" cstate="print"/>
          <a:stretch>
            <a:fillRect/>
          </a:stretch>
        </p:blipFill>
        <p:spPr bwMode="auto">
          <a:xfrm>
            <a:off x="457200" y="1689631"/>
            <a:ext cx="7467600" cy="469476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MEMBERS</a:t>
            </a:r>
            <a:endParaRPr lang="en-IN" dirty="0"/>
          </a:p>
        </p:txBody>
      </p:sp>
      <p:sp>
        <p:nvSpPr>
          <p:cNvPr id="3" name="Content Placeholder 2"/>
          <p:cNvSpPr>
            <a:spLocks noGrp="1"/>
          </p:cNvSpPr>
          <p:nvPr>
            <p:ph sz="quarter" idx="1"/>
          </p:nvPr>
        </p:nvSpPr>
        <p:spPr/>
        <p:txBody>
          <a:bodyPr/>
          <a:lstStyle/>
          <a:p>
            <a:r>
              <a:rPr lang="en-IN" dirty="0" err="1" smtClean="0">
                <a:latin typeface="Arial" pitchFamily="34" charset="0"/>
                <a:cs typeface="Arial" pitchFamily="34" charset="0"/>
              </a:rPr>
              <a:t>Vaibhav</a:t>
            </a:r>
            <a:r>
              <a:rPr lang="en-IN" dirty="0" smtClean="0">
                <a:latin typeface="Arial" pitchFamily="34" charset="0"/>
                <a:cs typeface="Arial" pitchFamily="34" charset="0"/>
              </a:rPr>
              <a:t> </a:t>
            </a:r>
            <a:r>
              <a:rPr lang="en-IN" dirty="0" err="1" smtClean="0">
                <a:latin typeface="Arial" pitchFamily="34" charset="0"/>
                <a:cs typeface="Arial" pitchFamily="34" charset="0"/>
              </a:rPr>
              <a:t>Dwivedi</a:t>
            </a:r>
            <a:endParaRPr lang="en-IN" dirty="0" smtClean="0">
              <a:latin typeface="Arial" pitchFamily="34" charset="0"/>
              <a:cs typeface="Arial" pitchFamily="34" charset="0"/>
            </a:endParaRPr>
          </a:p>
          <a:p>
            <a:r>
              <a:rPr lang="en-IN" dirty="0" err="1" smtClean="0">
                <a:latin typeface="Arial" pitchFamily="34" charset="0"/>
                <a:cs typeface="Arial" pitchFamily="34" charset="0"/>
              </a:rPr>
              <a:t>Chirag</a:t>
            </a:r>
            <a:r>
              <a:rPr lang="en-IN" dirty="0" smtClean="0">
                <a:latin typeface="Arial" pitchFamily="34" charset="0"/>
                <a:cs typeface="Arial" pitchFamily="34" charset="0"/>
              </a:rPr>
              <a:t> </a:t>
            </a:r>
            <a:r>
              <a:rPr lang="en-IN" dirty="0" err="1" smtClean="0">
                <a:latin typeface="Arial" pitchFamily="34" charset="0"/>
                <a:cs typeface="Arial" pitchFamily="34" charset="0"/>
              </a:rPr>
              <a:t>Singla</a:t>
            </a:r>
            <a:endParaRPr lang="en-IN" dirty="0" smtClean="0">
              <a:latin typeface="Arial" pitchFamily="34" charset="0"/>
              <a:cs typeface="Arial" pitchFamily="34" charset="0"/>
            </a:endParaRPr>
          </a:p>
          <a:p>
            <a:r>
              <a:rPr lang="en-IN" dirty="0" err="1" smtClean="0">
                <a:latin typeface="Arial" pitchFamily="34" charset="0"/>
                <a:cs typeface="Arial" pitchFamily="34" charset="0"/>
              </a:rPr>
              <a:t>Abhishek</a:t>
            </a:r>
            <a:r>
              <a:rPr lang="en-IN" dirty="0" smtClean="0">
                <a:latin typeface="Arial" pitchFamily="34" charset="0"/>
                <a:cs typeface="Arial" pitchFamily="34" charset="0"/>
              </a:rPr>
              <a:t> </a:t>
            </a:r>
            <a:r>
              <a:rPr lang="en-IN" dirty="0" err="1" smtClean="0">
                <a:latin typeface="Arial" pitchFamily="34" charset="0"/>
                <a:cs typeface="Arial" pitchFamily="34" charset="0"/>
              </a:rPr>
              <a:t>Agnihotri</a:t>
            </a:r>
            <a:endParaRPr lang="en-IN" dirty="0" smtClean="0">
              <a:latin typeface="Arial" pitchFamily="34" charset="0"/>
              <a:cs typeface="Arial" pitchFamily="34" charset="0"/>
            </a:endParaRPr>
          </a:p>
          <a:p>
            <a:r>
              <a:rPr lang="en-IN" dirty="0" err="1" smtClean="0">
                <a:latin typeface="Arial" pitchFamily="34" charset="0"/>
                <a:cs typeface="Arial" pitchFamily="34" charset="0"/>
              </a:rPr>
              <a:t>Shubham</a:t>
            </a:r>
            <a:r>
              <a:rPr lang="en-IN" dirty="0" smtClean="0">
                <a:latin typeface="Arial" pitchFamily="34" charset="0"/>
                <a:cs typeface="Arial" pitchFamily="34" charset="0"/>
              </a:rPr>
              <a:t> </a:t>
            </a:r>
            <a:r>
              <a:rPr lang="en-IN" dirty="0" err="1" smtClean="0">
                <a:latin typeface="Arial" pitchFamily="34" charset="0"/>
                <a:cs typeface="Arial" pitchFamily="34" charset="0"/>
              </a:rPr>
              <a:t>Sirmour</a:t>
            </a:r>
            <a:endParaRPr lang="en-IN" dirty="0" smtClean="0">
              <a:latin typeface="Arial" pitchFamily="34" charset="0"/>
              <a:cs typeface="Arial" pitchFamily="34" charset="0"/>
            </a:endParaRPr>
          </a:p>
          <a:p>
            <a:r>
              <a:rPr lang="en-IN" dirty="0" err="1" smtClean="0">
                <a:latin typeface="Arial" pitchFamily="34" charset="0"/>
                <a:cs typeface="Arial" pitchFamily="34" charset="0"/>
              </a:rPr>
              <a:t>Manan</a:t>
            </a:r>
            <a:r>
              <a:rPr lang="en-IN" dirty="0" smtClean="0">
                <a:latin typeface="Arial" pitchFamily="34" charset="0"/>
                <a:cs typeface="Arial" pitchFamily="34" charset="0"/>
              </a:rPr>
              <a:t> </a:t>
            </a:r>
            <a:r>
              <a:rPr lang="en-IN" dirty="0" err="1" smtClean="0">
                <a:latin typeface="Arial" pitchFamily="34" charset="0"/>
                <a:cs typeface="Arial" pitchFamily="34" charset="0"/>
              </a:rPr>
              <a:t>Saroha</a:t>
            </a:r>
            <a:endParaRPr lang="en-IN"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57200" y="381000"/>
            <a:ext cx="6038850" cy="5286375"/>
          </a:xfrm>
          <a:prstGeom prst="rect">
            <a:avLst/>
          </a:prstGeom>
          <a:noFill/>
          <a:ln w="9525">
            <a:noFill/>
            <a:miter lim="800000"/>
            <a:headEnd/>
            <a:tailEnd/>
          </a:ln>
        </p:spPr>
      </p:pic>
      <p:sp>
        <p:nvSpPr>
          <p:cNvPr id="5" name="TextBox 4"/>
          <p:cNvSpPr txBox="1"/>
          <p:nvPr/>
        </p:nvSpPr>
        <p:spPr>
          <a:xfrm>
            <a:off x="6781800" y="1752600"/>
            <a:ext cx="1524000" cy="2031325"/>
          </a:xfrm>
          <a:prstGeom prst="rect">
            <a:avLst/>
          </a:prstGeom>
          <a:noFill/>
        </p:spPr>
        <p:txBody>
          <a:bodyPr wrap="square" rtlCol="0">
            <a:spAutoFit/>
          </a:bodyPr>
          <a:lstStyle/>
          <a:p>
            <a:r>
              <a:rPr lang="en-IN" dirty="0" smtClean="0">
                <a:latin typeface="Arial" pitchFamily="34" charset="0"/>
                <a:cs typeface="Arial" pitchFamily="34" charset="0"/>
              </a:rPr>
              <a:t>This is what the proposed Rotating space wheel look like as developed in CATIA.</a:t>
            </a:r>
            <a:endParaRPr lang="en-US" dirty="0">
              <a:latin typeface="Arial" pitchFamily="34" charset="0"/>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0"/>
            <a:ext cx="9144000" cy="6858000"/>
          </a:xfrm>
        </p:spPr>
        <p:txBody>
          <a:bodyPr>
            <a:normAutofit/>
          </a:bodyPr>
          <a:lstStyle/>
          <a:p>
            <a:pPr>
              <a:buNone/>
            </a:pPr>
            <a:r>
              <a:rPr lang="en-IN" sz="2400" dirty="0" smtClean="0">
                <a:latin typeface="Arial" pitchFamily="34" charset="0"/>
                <a:cs typeface="Arial" pitchFamily="34" charset="0"/>
              </a:rPr>
              <a:t> </a:t>
            </a:r>
          </a:p>
          <a:p>
            <a:r>
              <a:rPr lang="en-US" sz="2400" dirty="0" smtClean="0">
                <a:latin typeface="Arial" pitchFamily="34" charset="0"/>
                <a:cs typeface="Arial" pitchFamily="34" charset="0"/>
              </a:rPr>
              <a:t>This concept has been formulated for long duration(1 to 24 months) </a:t>
            </a:r>
            <a:r>
              <a:rPr lang="en-US" sz="2400" dirty="0" err="1" smtClean="0">
                <a:latin typeface="Arial" pitchFamily="34" charset="0"/>
                <a:cs typeface="Arial" pitchFamily="34" charset="0"/>
              </a:rPr>
              <a:t>exo</a:t>
            </a:r>
            <a:r>
              <a:rPr lang="en-US" sz="2400" dirty="0" smtClean="0">
                <a:latin typeface="Arial" pitchFamily="34" charset="0"/>
                <a:cs typeface="Arial" pitchFamily="34" charset="0"/>
              </a:rPr>
              <a:t>-atmospheric space journeys for a six-person crew. In order to limit the effects of microgravity on human health, the spacecraft would be equipped with a centrifuge.</a:t>
            </a:r>
            <a:endParaRPr lang="en-IN" sz="2400" dirty="0" smtClean="0">
              <a:latin typeface="Arial" pitchFamily="34" charset="0"/>
              <a:cs typeface="Arial" pitchFamily="34" charset="0"/>
            </a:endParaRPr>
          </a:p>
          <a:p>
            <a:pPr>
              <a:buNone/>
            </a:pPr>
            <a:endParaRPr lang="en-IN" sz="2400" dirty="0" smtClean="0">
              <a:latin typeface="Arial" pitchFamily="34" charset="0"/>
              <a:cs typeface="Arial" pitchFamily="34" charset="0"/>
            </a:endParaRPr>
          </a:p>
          <a:p>
            <a:r>
              <a:rPr lang="en-US" sz="2400" dirty="0" smtClean="0">
                <a:latin typeface="Arial" pitchFamily="34" charset="0"/>
                <a:cs typeface="Arial" pitchFamily="34" charset="0"/>
              </a:rPr>
              <a:t>The design is intended to be relatively inexpensive by manned spaceflight standards as it is projected to only cost US$3.7 billion. In addition, it is suggested that it might only need 64 months(margin of error-5 months) of work.</a:t>
            </a:r>
            <a:endParaRPr lang="en-IN" sz="2400" dirty="0" smtClean="0">
              <a:latin typeface="Arial" pitchFamily="34" charset="0"/>
              <a:cs typeface="Arial" pitchFamily="34" charset="0"/>
            </a:endParaRPr>
          </a:p>
          <a:p>
            <a:pPr>
              <a:buNone/>
            </a:pPr>
            <a:r>
              <a:rPr lang="en-US" sz="2400" dirty="0" smtClean="0">
                <a:latin typeface="Arial" pitchFamily="34" charset="0"/>
                <a:cs typeface="Arial" pitchFamily="34" charset="0"/>
              </a:rPr>
              <a:t> </a:t>
            </a:r>
            <a:endParaRPr lang="en-IN" sz="2400" dirty="0" smtClean="0">
              <a:latin typeface="Arial" pitchFamily="34" charset="0"/>
              <a:cs typeface="Arial" pitchFamily="34" charset="0"/>
            </a:endParaRPr>
          </a:p>
          <a:p>
            <a:r>
              <a:rPr lang="en-US" sz="2400" dirty="0" smtClean="0">
                <a:latin typeface="Arial" pitchFamily="34" charset="0"/>
                <a:cs typeface="Arial" pitchFamily="34" charset="0"/>
              </a:rPr>
              <a:t> The design is modular, enabling it to accommodate any number of mission specific propulsion modules, manipulator arms, docking port for an Orion or commercial crew capsule, and landing craft for destination worlds. </a:t>
            </a:r>
            <a:endParaRPr lang="en-IN" sz="2400" dirty="0" smtClean="0">
              <a:latin typeface="Arial" pitchFamily="34" charset="0"/>
              <a:cs typeface="Arial" pitchFamily="34" charset="0"/>
            </a:endParaRPr>
          </a:p>
          <a:p>
            <a:endParaRPr lang="en-IN" sz="2400" dirty="0">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85800" y="1828800"/>
            <a:ext cx="7358203" cy="466248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838200"/>
            <a:ext cx="8569911" cy="5004216"/>
          </a:xfrm>
        </p:spPr>
        <p:txBody>
          <a:bodyPr>
            <a:noAutofit/>
          </a:bodyPr>
          <a:lstStyle/>
          <a:p>
            <a:pPr algn="l"/>
            <a:r>
              <a:rPr lang="en-US" sz="2800" dirty="0" smtClean="0">
                <a:solidFill>
                  <a:schemeClr val="tx1"/>
                </a:solidFill>
              </a:rPr>
              <a:t>The height taken = 3m</a:t>
            </a:r>
            <a:br>
              <a:rPr lang="en-US" sz="2800" dirty="0" smtClean="0">
                <a:solidFill>
                  <a:schemeClr val="tx1"/>
                </a:solidFill>
              </a:rPr>
            </a:br>
            <a:r>
              <a:rPr lang="en-US" sz="2800" dirty="0" smtClean="0">
                <a:solidFill>
                  <a:schemeClr val="tx1"/>
                </a:solidFill>
              </a:rPr>
              <a:t>The distance from centre = 4m</a:t>
            </a:r>
            <a:br>
              <a:rPr lang="en-US" sz="2800" dirty="0" smtClean="0">
                <a:solidFill>
                  <a:schemeClr val="tx1"/>
                </a:solidFill>
              </a:rPr>
            </a:br>
            <a:r>
              <a:rPr lang="en-US" sz="2800" dirty="0" smtClean="0">
                <a:solidFill>
                  <a:schemeClr val="tx1"/>
                </a:solidFill>
              </a:rPr>
              <a:t>So, The radius = 3+4 = 7m</a:t>
            </a:r>
            <a:br>
              <a:rPr lang="en-US" sz="2800" dirty="0" smtClean="0">
                <a:solidFill>
                  <a:schemeClr val="tx1"/>
                </a:solidFill>
              </a:rPr>
            </a:br>
            <a:r>
              <a:rPr lang="en-US" sz="2800" dirty="0" smtClean="0">
                <a:solidFill>
                  <a:schemeClr val="tx1"/>
                </a:solidFill>
              </a:rPr>
              <a:t>Now, According to the formula </a:t>
            </a:r>
            <a:br>
              <a:rPr lang="en-US" sz="2800" dirty="0" smtClean="0">
                <a:solidFill>
                  <a:schemeClr val="tx1"/>
                </a:solidFill>
              </a:rPr>
            </a:br>
            <a:r>
              <a:rPr lang="en-US" sz="2800" dirty="0" smtClean="0">
                <a:solidFill>
                  <a:schemeClr val="tx1"/>
                </a:solidFill>
              </a:rPr>
              <a:t>			</a:t>
            </a:r>
            <a:r>
              <a:rPr lang="en-US" sz="2800" b="1" dirty="0" smtClean="0">
                <a:solidFill>
                  <a:schemeClr val="tx1"/>
                </a:solidFill>
              </a:rPr>
              <a:t>a = (V^2)/R</a:t>
            </a:r>
            <a:br>
              <a:rPr lang="en-US" sz="2800" b="1" dirty="0" smtClean="0">
                <a:solidFill>
                  <a:schemeClr val="tx1"/>
                </a:solidFill>
              </a:rPr>
            </a:br>
            <a:r>
              <a:rPr lang="en-US" sz="2800" dirty="0" smtClean="0">
                <a:solidFill>
                  <a:schemeClr val="tx1"/>
                </a:solidFill>
              </a:rPr>
              <a:t>where </a:t>
            </a:r>
            <a:r>
              <a:rPr lang="en-US" sz="2800" dirty="0" err="1" smtClean="0">
                <a:solidFill>
                  <a:schemeClr val="tx1"/>
                </a:solidFill>
              </a:rPr>
              <a:t>accn</a:t>
            </a:r>
            <a:r>
              <a:rPr lang="en-US" sz="2800" dirty="0" smtClean="0">
                <a:solidFill>
                  <a:schemeClr val="tx1"/>
                </a:solidFill>
              </a:rPr>
              <a:t> = acceleration due to						centrifugal force,</a:t>
            </a:r>
            <a:br>
              <a:rPr lang="en-US" sz="2800" dirty="0" smtClean="0">
                <a:solidFill>
                  <a:schemeClr val="tx1"/>
                </a:solidFill>
              </a:rPr>
            </a:br>
            <a:r>
              <a:rPr lang="en-US" sz="2800" dirty="0" smtClean="0">
                <a:solidFill>
                  <a:schemeClr val="tx1"/>
                </a:solidFill>
              </a:rPr>
              <a:t>				V= Velocity of rotation,</a:t>
            </a:r>
            <a:br>
              <a:rPr lang="en-US" sz="2800" dirty="0" smtClean="0">
                <a:solidFill>
                  <a:schemeClr val="tx1"/>
                </a:solidFill>
              </a:rPr>
            </a:br>
            <a:r>
              <a:rPr lang="en-US" sz="2800" dirty="0" smtClean="0">
                <a:solidFill>
                  <a:schemeClr val="tx1"/>
                </a:solidFill>
              </a:rPr>
              <a:t>				R= radius of centrifuge</a:t>
            </a:r>
            <a:br>
              <a:rPr lang="en-US" sz="2800" dirty="0" smtClean="0">
                <a:solidFill>
                  <a:schemeClr val="tx1"/>
                </a:solidFill>
              </a:rPr>
            </a:br>
            <a:r>
              <a:rPr lang="en-US" sz="2800" dirty="0">
                <a:solidFill>
                  <a:schemeClr val="tx1"/>
                </a:solidFill>
              </a:rPr>
              <a:t/>
            </a:r>
            <a:br>
              <a:rPr lang="en-US" sz="2800" dirty="0">
                <a:solidFill>
                  <a:schemeClr val="tx1"/>
                </a:solidFill>
              </a:rPr>
            </a:br>
            <a:r>
              <a:rPr lang="en-US" sz="2800" dirty="0" smtClean="0">
                <a:solidFill>
                  <a:schemeClr val="tx1"/>
                </a:solidFill>
              </a:rPr>
              <a:t>putting the values (a=g=9.8m/s^-2,R= 7m)</a:t>
            </a:r>
            <a:br>
              <a:rPr lang="en-US" sz="2800" dirty="0" smtClean="0">
                <a:solidFill>
                  <a:schemeClr val="tx1"/>
                </a:solidFill>
              </a:rPr>
            </a:br>
            <a:r>
              <a:rPr lang="en-US" sz="2800" dirty="0">
                <a:solidFill>
                  <a:schemeClr val="tx1"/>
                </a:solidFill>
              </a:rPr>
              <a:t/>
            </a:r>
            <a:br>
              <a:rPr lang="en-US" sz="2800" dirty="0">
                <a:solidFill>
                  <a:schemeClr val="tx1"/>
                </a:solidFill>
              </a:rPr>
            </a:br>
            <a:r>
              <a:rPr lang="en-US" sz="2800" dirty="0" smtClean="0">
                <a:solidFill>
                  <a:schemeClr val="tx1"/>
                </a:solidFill>
              </a:rPr>
              <a:t>we calculate the value of ‘v’ to be = </a:t>
            </a:r>
            <a:r>
              <a:rPr lang="en-US" sz="2800" b="1" u="sng" dirty="0" smtClean="0">
                <a:solidFill>
                  <a:schemeClr val="tx1"/>
                </a:solidFill>
              </a:rPr>
              <a:t>26.19</a:t>
            </a:r>
            <a:r>
              <a:rPr lang="en-US" sz="2800" dirty="0" smtClean="0">
                <a:solidFill>
                  <a:schemeClr val="tx1"/>
                </a:solidFill>
              </a:rPr>
              <a:t> m/s</a:t>
            </a:r>
            <a:endParaRPr lang="en-US" sz="2800" dirty="0">
              <a:solidFill>
                <a:schemeClr val="tx1"/>
              </a:solidFill>
            </a:endParaRPr>
          </a:p>
        </p:txBody>
      </p:sp>
    </p:spTree>
    <p:extLst>
      <p:ext uri="{BB962C8B-B14F-4D97-AF65-F5344CB8AC3E}">
        <p14:creationId xmlns:p14="http://schemas.microsoft.com/office/powerpoint/2010/main" xmlns="" val="1589884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Arial" pitchFamily="34" charset="0"/>
                <a:cs typeface="Arial" pitchFamily="34" charset="0"/>
              </a:rPr>
              <a:t>OBJECTIVES ACHIEVED</a:t>
            </a:r>
            <a:endParaRPr lang="en-IN" b="1" dirty="0">
              <a:latin typeface="Arial" pitchFamily="34" charset="0"/>
              <a:cs typeface="Arial" pitchFamily="34" charset="0"/>
            </a:endParaRPr>
          </a:p>
        </p:txBody>
      </p:sp>
      <p:sp>
        <p:nvSpPr>
          <p:cNvPr id="3" name="Content Placeholder 2"/>
          <p:cNvSpPr>
            <a:spLocks noGrp="1"/>
          </p:cNvSpPr>
          <p:nvPr>
            <p:ph sz="quarter" idx="1"/>
          </p:nvPr>
        </p:nvSpPr>
        <p:spPr/>
        <p:txBody>
          <a:bodyPr>
            <a:normAutofit/>
          </a:bodyPr>
          <a:lstStyle/>
          <a:p>
            <a:r>
              <a:rPr lang="en-US" dirty="0" smtClean="0">
                <a:latin typeface="Arial" pitchFamily="34" charset="0"/>
                <a:cs typeface="Arial" pitchFamily="34" charset="0"/>
              </a:rPr>
              <a:t>It would serve in case of emergency station and hospital for current mission crews.</a:t>
            </a:r>
            <a:r>
              <a:rPr lang="en-US" baseline="30000" dirty="0" smtClean="0">
                <a:latin typeface="Arial" pitchFamily="34" charset="0"/>
                <a:cs typeface="Arial" pitchFamily="34" charset="0"/>
                <a:hlinkClick r:id="rId2"/>
              </a:rPr>
              <a:t>[1][3]</a:t>
            </a:r>
            <a:endParaRPr lang="en-IN" dirty="0" smtClean="0">
              <a:latin typeface="Arial" pitchFamily="34" charset="0"/>
              <a:cs typeface="Arial" pitchFamily="34" charset="0"/>
            </a:endParaRPr>
          </a:p>
          <a:p>
            <a:r>
              <a:rPr lang="en-US" dirty="0" smtClean="0">
                <a:latin typeface="Arial" pitchFamily="34" charset="0"/>
                <a:cs typeface="Arial" pitchFamily="34" charset="0"/>
              </a:rPr>
              <a:t>Other objectives included:</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Self-sustained for long-duration missions with crews as large as 6</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Support manned landing missions</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Satisfy requirements of </a:t>
            </a:r>
            <a:r>
              <a:rPr lang="en-US" dirty="0" smtClean="0">
                <a:latin typeface="Arial" pitchFamily="34" charset="0"/>
                <a:cs typeface="Arial" pitchFamily="34" charset="0"/>
                <a:hlinkClick r:id="rId3" tooltip="NASA Authorization Act of 2010"/>
              </a:rPr>
              <a:t>NASA Authorization Act of 2010</a:t>
            </a:r>
            <a:endParaRPr lang="en-IN" dirty="0" smtClean="0">
              <a:latin typeface="Arial" pitchFamily="34" charset="0"/>
              <a:cs typeface="Arial" pitchFamily="34" charset="0"/>
            </a:endParaRPr>
          </a:p>
          <a:p>
            <a:endParaRPr lang="en-IN" dirty="0" smtClean="0">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ATTRIBUTES</a:t>
            </a:r>
            <a:endParaRPr lang="en-IN" dirty="0"/>
          </a:p>
        </p:txBody>
      </p:sp>
      <p:sp>
        <p:nvSpPr>
          <p:cNvPr id="3" name="Content Placeholder 2"/>
          <p:cNvSpPr>
            <a:spLocks noGrp="1"/>
          </p:cNvSpPr>
          <p:nvPr>
            <p:ph sz="quarter" idx="1"/>
          </p:nvPr>
        </p:nvSpPr>
        <p:spPr/>
        <p:txBody>
          <a:bodyPr>
            <a:normAutofit/>
          </a:bodyPr>
          <a:lstStyle/>
          <a:p>
            <a:pPr lvl="0"/>
            <a:r>
              <a:rPr lang="en-US" dirty="0" smtClean="0">
                <a:latin typeface="Arial" pitchFamily="34" charset="0"/>
                <a:cs typeface="Arial" pitchFamily="34" charset="0"/>
              </a:rPr>
              <a:t>Robust </a:t>
            </a:r>
            <a:r>
              <a:rPr lang="en-US" dirty="0" smtClean="0">
                <a:latin typeface="Arial" pitchFamily="34" charset="0"/>
                <a:cs typeface="Arial" pitchFamily="34" charset="0"/>
                <a:hlinkClick r:id="rId2" tooltip="Life support system"/>
              </a:rPr>
              <a:t>Environmental Control and Life Support</a:t>
            </a:r>
            <a:r>
              <a:rPr lang="en-US" dirty="0" smtClean="0">
                <a:latin typeface="Arial" pitchFamily="34" charset="0"/>
                <a:cs typeface="Arial" pitchFamily="34" charset="0"/>
              </a:rPr>
              <a:t> and communication suite</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Large storage volumes (for food, mechanical parts or medical supplies)</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Real-time visual command &amp; observe capability for crew</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Low crew </a:t>
            </a:r>
            <a:r>
              <a:rPr lang="en-US" dirty="0" smtClean="0">
                <a:latin typeface="Arial" pitchFamily="34" charset="0"/>
                <a:cs typeface="Arial" pitchFamily="34" charset="0"/>
                <a:hlinkClick r:id="rId3" tooltip="Human spaceflight"/>
              </a:rPr>
              <a:t>irradiation</a:t>
            </a:r>
            <a:endParaRPr lang="en-IN" dirty="0" smtClean="0">
              <a:latin typeface="Arial" pitchFamily="34" charset="0"/>
              <a:cs typeface="Arial" pitchFamily="34" charset="0"/>
            </a:endParaRPr>
          </a:p>
          <a:p>
            <a:pPr lvl="0"/>
            <a:r>
              <a:rPr lang="en-US" dirty="0" smtClean="0">
                <a:latin typeface="Arial" pitchFamily="34" charset="0"/>
                <a:cs typeface="Arial" pitchFamily="34" charset="0"/>
              </a:rPr>
              <a:t>Semi-autonomous integration of multiple mission specific propulsion units</a:t>
            </a:r>
            <a:r>
              <a:rPr lang="en-IN" dirty="0" smtClean="0">
                <a:latin typeface="Arial" pitchFamily="34" charset="0"/>
                <a:cs typeface="Arial" pitchFamily="34" charset="0"/>
              </a:rPr>
              <a:t>.</a:t>
            </a:r>
          </a:p>
          <a:p>
            <a:endParaRPr lang="en-IN" dirty="0">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0"/>
            <a:ext cx="8001000" cy="4873752"/>
          </a:xfrm>
        </p:spPr>
        <p:txBody>
          <a:bodyPr>
            <a:normAutofit/>
          </a:bodyPr>
          <a:lstStyle/>
          <a:p>
            <a:r>
              <a:rPr lang="en-IN" dirty="0" smtClean="0">
                <a:latin typeface="Arial" pitchFamily="34" charset="0"/>
                <a:cs typeface="Arial" pitchFamily="34" charset="0"/>
              </a:rPr>
              <a:t>NASA currently uses </a:t>
            </a:r>
            <a:r>
              <a:rPr lang="en-IN" dirty="0" err="1" smtClean="0">
                <a:latin typeface="Arial" pitchFamily="34" charset="0"/>
                <a:cs typeface="Arial" pitchFamily="34" charset="0"/>
              </a:rPr>
              <a:t>transdermal</a:t>
            </a:r>
            <a:r>
              <a:rPr lang="en-IN" dirty="0" smtClean="0">
                <a:latin typeface="Arial" pitchFamily="34" charset="0"/>
                <a:cs typeface="Arial" pitchFamily="34" charset="0"/>
              </a:rPr>
              <a:t> </a:t>
            </a:r>
            <a:r>
              <a:rPr lang="en-IN" dirty="0" err="1" smtClean="0">
                <a:latin typeface="Arial" pitchFamily="34" charset="0"/>
                <a:cs typeface="Arial" pitchFamily="34" charset="0"/>
              </a:rPr>
              <a:t>dimenhydrinate</a:t>
            </a:r>
            <a:r>
              <a:rPr lang="en-IN" dirty="0" smtClean="0">
                <a:latin typeface="Arial" pitchFamily="34" charset="0"/>
                <a:cs typeface="Arial" pitchFamily="34" charset="0"/>
              </a:rPr>
              <a:t> patches for tackling SAS.</a:t>
            </a:r>
          </a:p>
          <a:p>
            <a:r>
              <a:rPr lang="en-IN" dirty="0" smtClean="0">
                <a:latin typeface="Arial" pitchFamily="34" charset="0"/>
                <a:cs typeface="Arial" pitchFamily="34" charset="0"/>
              </a:rPr>
              <a:t>But studies shows that it impaired decision making reaction time and auditory digit span.</a:t>
            </a:r>
          </a:p>
          <a:p>
            <a:r>
              <a:rPr lang="en-IN" dirty="0" smtClean="0">
                <a:latin typeface="Arial" pitchFamily="34" charset="0"/>
                <a:cs typeface="Arial" pitchFamily="34" charset="0"/>
              </a:rPr>
              <a:t>So as an alternative we propose that it should be replaced with </a:t>
            </a:r>
            <a:r>
              <a:rPr lang="en-IN" dirty="0" err="1" smtClean="0">
                <a:latin typeface="Arial" pitchFamily="34" charset="0"/>
                <a:cs typeface="Arial" pitchFamily="34" charset="0"/>
              </a:rPr>
              <a:t>Cinnarizine</a:t>
            </a:r>
            <a:r>
              <a:rPr lang="en-IN" dirty="0" smtClean="0">
                <a:latin typeface="Arial" pitchFamily="34" charset="0"/>
                <a:cs typeface="Arial" pitchFamily="34" charset="0"/>
              </a:rPr>
              <a:t>.</a:t>
            </a:r>
          </a:p>
          <a:p>
            <a:r>
              <a:rPr lang="en-IN" dirty="0" smtClean="0">
                <a:latin typeface="Arial" pitchFamily="34" charset="0"/>
                <a:cs typeface="Arial" pitchFamily="34" charset="0"/>
              </a:rPr>
              <a:t>It does not contain any major side effects except dry mouth</a:t>
            </a:r>
          </a:p>
          <a:p>
            <a:r>
              <a:rPr lang="en-IN" dirty="0" smtClean="0">
                <a:latin typeface="Arial" pitchFamily="34" charset="0"/>
                <a:cs typeface="Arial" pitchFamily="34" charset="0"/>
              </a:rPr>
              <a:t>It is economical and a best alternative to the patches that NASA is currently using.</a:t>
            </a:r>
            <a:endParaRPr lang="en-IN" dirty="0">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sz="quarter" idx="1"/>
          </p:nvPr>
        </p:nvSpPr>
        <p:spPr/>
        <p:txBody>
          <a:bodyPr>
            <a:normAutofit/>
          </a:bodyPr>
          <a:lstStyle/>
          <a:p>
            <a:r>
              <a:rPr lang="en-IN" dirty="0" smtClean="0">
                <a:latin typeface="Arial" pitchFamily="34" charset="0"/>
                <a:cs typeface="Arial" pitchFamily="34" charset="0"/>
              </a:rPr>
              <a:t>COLBERT’s dampers and hooks were improvised and added a virtual kit to it.</a:t>
            </a:r>
          </a:p>
          <a:p>
            <a:r>
              <a:rPr lang="en-IN" dirty="0" smtClean="0">
                <a:latin typeface="Arial" pitchFamily="34" charset="0"/>
                <a:cs typeface="Arial" pitchFamily="34" charset="0"/>
              </a:rPr>
              <a:t>We have improvised CEVIS by using the principal of </a:t>
            </a:r>
            <a:r>
              <a:rPr lang="en-IN" dirty="0" err="1" smtClean="0">
                <a:latin typeface="Arial" pitchFamily="34" charset="0"/>
                <a:cs typeface="Arial" pitchFamily="34" charset="0"/>
              </a:rPr>
              <a:t>vaccuum</a:t>
            </a:r>
            <a:r>
              <a:rPr lang="en-IN" dirty="0" smtClean="0">
                <a:latin typeface="Arial" pitchFamily="34" charset="0"/>
                <a:cs typeface="Arial" pitchFamily="34" charset="0"/>
              </a:rPr>
              <a:t> that has been used in ‘THE BEAST’ ARED.</a:t>
            </a:r>
          </a:p>
          <a:p>
            <a:r>
              <a:rPr lang="en-IN" dirty="0" smtClean="0">
                <a:latin typeface="Arial" pitchFamily="34" charset="0"/>
                <a:cs typeface="Arial" pitchFamily="34" charset="0"/>
              </a:rPr>
              <a:t>Also we have tried to create a earth like atmosphere, gravity and environment in space by our rotating space module and providing an alternative for the patches being used.</a:t>
            </a:r>
          </a:p>
          <a:p>
            <a:r>
              <a:rPr lang="en-IN" dirty="0" smtClean="0">
                <a:latin typeface="Arial" pitchFamily="34" charset="0"/>
                <a:cs typeface="Arial" pitchFamily="34" charset="0"/>
              </a:rPr>
              <a:t>We have formulated  programme that will provide a workout routine for astronauts as per their weight, time of </a:t>
            </a:r>
            <a:r>
              <a:rPr lang="en-IN" dirty="0" err="1" smtClean="0">
                <a:latin typeface="Arial" pitchFamily="34" charset="0"/>
                <a:cs typeface="Arial" pitchFamily="34" charset="0"/>
              </a:rPr>
              <a:t>pedalling,running</a:t>
            </a:r>
            <a:r>
              <a:rPr lang="en-IN" dirty="0" smtClean="0">
                <a:latin typeface="Arial" pitchFamily="34" charset="0"/>
                <a:cs typeface="Arial" pitchFamily="34" charset="0"/>
              </a:rPr>
              <a:t> etc.</a:t>
            </a:r>
            <a:endParaRPr lang="en-IN" dirty="0">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pPr algn="ctr"/>
            <a:r>
              <a:rPr lang="en-IN" sz="7200" b="1" dirty="0" smtClean="0"/>
              <a:t>THANK YOU</a:t>
            </a:r>
            <a:endParaRPr lang="en-IN" sz="7200" b="1" dirty="0"/>
          </a:p>
        </p:txBody>
      </p:sp>
      <p:sp>
        <p:nvSpPr>
          <p:cNvPr id="3" name="Content Placeholder 2"/>
          <p:cNvSpPr>
            <a:spLocks noGrp="1"/>
          </p:cNvSpPr>
          <p:nvPr>
            <p:ph sz="quarter" idx="1"/>
          </p:nvPr>
        </p:nvSpPr>
        <p:spPr/>
        <p:txBody>
          <a:bodyPr/>
          <a:lstStyle/>
          <a:p>
            <a:r>
              <a:rPr lang="en-IN" dirty="0" smtClean="0">
                <a:latin typeface="Tahoma" pitchFamily="34" charset="0"/>
                <a:ea typeface="Tahoma" pitchFamily="34" charset="0"/>
                <a:cs typeface="Tahoma" pitchFamily="34" charset="0"/>
              </a:rPr>
              <a:t>So thanks everyone for being patient listeners.</a:t>
            </a:r>
          </a:p>
          <a:p>
            <a:r>
              <a:rPr lang="en-IN" dirty="0" smtClean="0">
                <a:latin typeface="Tahoma" pitchFamily="34" charset="0"/>
                <a:ea typeface="Tahoma" pitchFamily="34" charset="0"/>
                <a:cs typeface="Tahoma" pitchFamily="34" charset="0"/>
              </a:rPr>
              <a:t>We have put a lot of effort in finding side effects and limitations in NASA’s equipments and recommending the best</a:t>
            </a:r>
          </a:p>
          <a:p>
            <a:r>
              <a:rPr lang="en-IN" dirty="0" smtClean="0">
                <a:latin typeface="Tahoma" pitchFamily="34" charset="0"/>
                <a:ea typeface="Tahoma" pitchFamily="34" charset="0"/>
                <a:cs typeface="Tahoma" pitchFamily="34" charset="0"/>
              </a:rPr>
              <a:t>We hope this will ignite a spark </a:t>
            </a:r>
            <a:r>
              <a:rPr lang="en-IN" dirty="0" err="1" smtClean="0">
                <a:latin typeface="Tahoma" pitchFamily="34" charset="0"/>
                <a:ea typeface="Tahoma" pitchFamily="34" charset="0"/>
                <a:cs typeface="Tahoma" pitchFamily="34" charset="0"/>
              </a:rPr>
              <a:t>aur</a:t>
            </a:r>
            <a:r>
              <a:rPr lang="en-IN" dirty="0" smtClean="0">
                <a:latin typeface="Tahoma" pitchFamily="34" charset="0"/>
                <a:ea typeface="Tahoma" pitchFamily="34" charset="0"/>
                <a:cs typeface="Tahoma" pitchFamily="34" charset="0"/>
              </a:rPr>
              <a:t> will fire up new idea </a:t>
            </a:r>
            <a:r>
              <a:rPr lang="en-IN" dirty="0" err="1" smtClean="0">
                <a:latin typeface="Tahoma" pitchFamily="34" charset="0"/>
                <a:ea typeface="Tahoma" pitchFamily="34" charset="0"/>
                <a:cs typeface="Tahoma" pitchFamily="34" charset="0"/>
              </a:rPr>
              <a:t>aur</a:t>
            </a:r>
            <a:r>
              <a:rPr lang="en-IN" dirty="0" smtClean="0">
                <a:latin typeface="Tahoma" pitchFamily="34" charset="0"/>
                <a:ea typeface="Tahoma" pitchFamily="34" charset="0"/>
                <a:cs typeface="Tahoma" pitchFamily="34" charset="0"/>
              </a:rPr>
              <a:t> tools.</a:t>
            </a:r>
            <a:endParaRPr lang="en-IN" dirty="0">
              <a:latin typeface="Tahoma" pitchFamily="34" charset="0"/>
              <a:ea typeface="Tahoma" pitchFamily="34" charset="0"/>
              <a:cs typeface="Tahom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ASTROCIZE</a:t>
            </a:r>
            <a:endParaRPr lang="en-IN" dirty="0"/>
          </a:p>
        </p:txBody>
      </p:sp>
      <p:sp>
        <p:nvSpPr>
          <p:cNvPr id="3" name="Content Placeholder 2"/>
          <p:cNvSpPr>
            <a:spLocks noGrp="1"/>
          </p:cNvSpPr>
          <p:nvPr>
            <p:ph sz="quarter" idx="1"/>
          </p:nvPr>
        </p:nvSpPr>
        <p:spPr/>
        <p:txBody>
          <a:bodyPr>
            <a:normAutofit/>
          </a:bodyPr>
          <a:lstStyle/>
          <a:p>
            <a:r>
              <a:rPr lang="en-IN" sz="2400" dirty="0" smtClean="0">
                <a:latin typeface="Arial" pitchFamily="34" charset="0"/>
                <a:cs typeface="Arial" pitchFamily="34" charset="0"/>
              </a:rPr>
              <a:t>The challenge asked us to formulate a workout routine for the astronauts in space. We have chosen this topic because we thought of our astronauts like a soldier out there away from his </a:t>
            </a:r>
            <a:r>
              <a:rPr lang="en-IN" sz="2400" dirty="0" smtClean="0">
                <a:latin typeface="Arial" pitchFamily="34" charset="0"/>
                <a:cs typeface="Arial" pitchFamily="34" charset="0"/>
              </a:rPr>
              <a:t>family </a:t>
            </a:r>
            <a:r>
              <a:rPr lang="en-IN" sz="2400" dirty="0" smtClean="0">
                <a:latin typeface="Arial" pitchFamily="34" charset="0"/>
                <a:cs typeface="Arial" pitchFamily="34" charset="0"/>
              </a:rPr>
              <a:t>collecting </a:t>
            </a:r>
            <a:r>
              <a:rPr lang="en-IN" sz="2400" dirty="0" err="1" smtClean="0">
                <a:latin typeface="Arial" pitchFamily="34" charset="0"/>
                <a:cs typeface="Arial" pitchFamily="34" charset="0"/>
              </a:rPr>
              <a:t>datas</a:t>
            </a:r>
            <a:r>
              <a:rPr lang="en-IN" sz="2400" dirty="0" smtClean="0">
                <a:latin typeface="Arial" pitchFamily="34" charset="0"/>
                <a:cs typeface="Arial" pitchFamily="34" charset="0"/>
              </a:rPr>
              <a:t> and suffering through all the pain just to collect info that will be useful in future. </a:t>
            </a:r>
            <a:endParaRPr lang="en-IN"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019800"/>
          </a:xfrm>
        </p:spPr>
        <p:txBody>
          <a:bodyPr>
            <a:normAutofit/>
          </a:bodyPr>
          <a:lstStyle/>
          <a:p>
            <a:r>
              <a:rPr lang="en-IN" sz="2400" dirty="0" smtClean="0">
                <a:latin typeface="Arial" pitchFamily="34" charset="0"/>
                <a:cs typeface="Arial" pitchFamily="34" charset="0"/>
              </a:rPr>
              <a:t>The most common problem experienced by humans in the initial hours of weightlessness is known as space adaptation syndrome or SAS, commonly referred to as space sickness.</a:t>
            </a:r>
          </a:p>
          <a:p>
            <a:endParaRPr lang="en-IN" sz="2400" dirty="0" smtClean="0">
              <a:latin typeface="Arial" pitchFamily="34" charset="0"/>
              <a:cs typeface="Arial" pitchFamily="34" charset="0"/>
            </a:endParaRPr>
          </a:p>
          <a:p>
            <a:pPr>
              <a:buNone/>
            </a:pPr>
            <a:r>
              <a:rPr lang="en-IN" sz="2400" dirty="0" smtClean="0">
                <a:latin typeface="Arial" pitchFamily="34" charset="0"/>
                <a:cs typeface="Arial" pitchFamily="34" charset="0"/>
              </a:rPr>
              <a:t> </a:t>
            </a:r>
          </a:p>
          <a:p>
            <a:r>
              <a:rPr lang="en-IN" sz="2400" dirty="0" smtClean="0">
                <a:latin typeface="Arial" pitchFamily="34" charset="0"/>
                <a:cs typeface="Arial" pitchFamily="34" charset="0"/>
              </a:rPr>
              <a:t>The most significant adverse effects of long-term weightlessness are muscle atrophy</a:t>
            </a:r>
            <a:r>
              <a:rPr lang="en-IN" sz="2400" dirty="0">
                <a:latin typeface="Arial" pitchFamily="34" charset="0"/>
                <a:cs typeface="Arial" pitchFamily="34" charset="0"/>
              </a:rPr>
              <a:t> </a:t>
            </a:r>
            <a:r>
              <a:rPr lang="en-IN" sz="2400" dirty="0" smtClean="0">
                <a:latin typeface="Arial" pitchFamily="34" charset="0"/>
                <a:cs typeface="Arial" pitchFamily="34" charset="0"/>
              </a:rPr>
              <a:t>and deterioration of the skeleton, or spaceflight osteopenia. These effects can be minimized through a regimen of exercise. Other significant effects include fluid redistribution, a slowing of the cardiovascular system, decreased production of red blood cells, balance disorders etc.</a:t>
            </a:r>
            <a:endParaRPr lang="en-IN"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colbert.jpg"/>
          <p:cNvPicPr>
            <a:picLocks noChangeAspect="1"/>
          </p:cNvPicPr>
          <p:nvPr/>
        </p:nvPicPr>
        <p:blipFill>
          <a:blip r:embed="rId3" cstate="print"/>
          <a:stretch>
            <a:fillRect/>
          </a:stretch>
        </p:blipFill>
        <p:spPr>
          <a:xfrm>
            <a:off x="914400" y="1752600"/>
            <a:ext cx="7848600" cy="4812792"/>
          </a:xfrm>
          <a:prstGeom prst="rect">
            <a:avLst/>
          </a:prstGeom>
        </p:spPr>
      </p:pic>
      <p:sp>
        <p:nvSpPr>
          <p:cNvPr id="5" name="TextBox 4"/>
          <p:cNvSpPr txBox="1"/>
          <p:nvPr/>
        </p:nvSpPr>
        <p:spPr>
          <a:xfrm>
            <a:off x="2286000" y="228600"/>
            <a:ext cx="6324600" cy="1015663"/>
          </a:xfrm>
          <a:prstGeom prst="rect">
            <a:avLst/>
          </a:prstGeom>
          <a:noFill/>
        </p:spPr>
        <p:txBody>
          <a:bodyPr wrap="square" rtlCol="0">
            <a:spAutoFit/>
          </a:bodyPr>
          <a:lstStyle/>
          <a:p>
            <a:r>
              <a:rPr lang="en-IN" sz="6000" b="1" dirty="0" smtClean="0"/>
              <a:t>C.O.L.B.E.R.T.</a:t>
            </a:r>
            <a:endParaRPr lang="en-US" sz="60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lbert 2.jpg"/>
          <p:cNvPicPr>
            <a:picLocks noGrp="1" noChangeAspect="1"/>
          </p:cNvPicPr>
          <p:nvPr>
            <p:ph sz="quarter" idx="1"/>
          </p:nvPr>
        </p:nvPicPr>
        <p:blipFill>
          <a:blip r:embed="rId3" cstate="print"/>
          <a:stretch>
            <a:fillRect/>
          </a:stretch>
        </p:blipFill>
        <p:spPr>
          <a:xfrm>
            <a:off x="2438400" y="228600"/>
            <a:ext cx="4017625" cy="6049009"/>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Recommendations</a:t>
            </a:r>
            <a:endParaRPr lang="en-US" dirty="0"/>
          </a:p>
        </p:txBody>
      </p:sp>
      <p:sp>
        <p:nvSpPr>
          <p:cNvPr id="5" name="Content Placeholder 4"/>
          <p:cNvSpPr>
            <a:spLocks noGrp="1"/>
          </p:cNvSpPr>
          <p:nvPr>
            <p:ph sz="quarter" idx="1"/>
          </p:nvPr>
        </p:nvSpPr>
        <p:spPr/>
        <p:txBody>
          <a:bodyPr>
            <a:normAutofit/>
          </a:bodyPr>
          <a:lstStyle/>
          <a:p>
            <a:r>
              <a:rPr lang="en-US" sz="2400" dirty="0" smtClean="0">
                <a:latin typeface="Arial" pitchFamily="34" charset="0"/>
                <a:cs typeface="Arial" pitchFamily="34" charset="0"/>
              </a:rPr>
              <a:t>We can add features like </a:t>
            </a:r>
            <a:r>
              <a:rPr lang="en-US" sz="2400" dirty="0" err="1" smtClean="0">
                <a:latin typeface="Arial" pitchFamily="34" charset="0"/>
                <a:cs typeface="Arial" pitchFamily="34" charset="0"/>
              </a:rPr>
              <a:t>Siri</a:t>
            </a:r>
            <a:r>
              <a:rPr lang="en-US" sz="2400" dirty="0" smtClean="0">
                <a:latin typeface="Arial" pitchFamily="34" charset="0"/>
                <a:cs typeface="Arial" pitchFamily="34" charset="0"/>
              </a:rPr>
              <a:t> or </a:t>
            </a:r>
            <a:r>
              <a:rPr lang="en-US" sz="2400" dirty="0" err="1" smtClean="0">
                <a:latin typeface="Arial" pitchFamily="34" charset="0"/>
                <a:cs typeface="Arial" pitchFamily="34" charset="0"/>
              </a:rPr>
              <a:t>Cortana</a:t>
            </a:r>
            <a:r>
              <a:rPr lang="en-US" sz="2400" dirty="0" smtClean="0">
                <a:latin typeface="Arial" pitchFamily="34" charset="0"/>
                <a:cs typeface="Arial" pitchFamily="34" charset="0"/>
              </a:rPr>
              <a:t> to the treadmill to talk with or their families(using the existing technology of Ham Radio) while running on the treadmill to aid the </a:t>
            </a:r>
            <a:r>
              <a:rPr lang="en-US" sz="2400" dirty="0" err="1" smtClean="0">
                <a:latin typeface="Arial" pitchFamily="34" charset="0"/>
                <a:cs typeface="Arial" pitchFamily="34" charset="0"/>
              </a:rPr>
              <a:t>process.This</a:t>
            </a:r>
            <a:r>
              <a:rPr lang="en-US" sz="2400" dirty="0" smtClean="0">
                <a:latin typeface="Arial" pitchFamily="34" charset="0"/>
                <a:cs typeface="Arial" pitchFamily="34" charset="0"/>
              </a:rPr>
              <a:t> in relation with the Placebo effect. Using a VR kit along with this will help to create a more natural feeling.</a:t>
            </a:r>
          </a:p>
          <a:p>
            <a:endParaRPr lang="en-IN" sz="2400" dirty="0" smtClean="0">
              <a:latin typeface="Arial" pitchFamily="34" charset="0"/>
              <a:cs typeface="Arial" pitchFamily="34" charset="0"/>
            </a:endParaRPr>
          </a:p>
          <a:p>
            <a:r>
              <a:rPr lang="en-IN" sz="2400" dirty="0" smtClean="0">
                <a:latin typeface="Arial" pitchFamily="34" charset="0"/>
                <a:cs typeface="Arial" pitchFamily="34" charset="0"/>
              </a:rPr>
              <a:t>Further using  tuned mass dampers which have the capability to stabilize 3 times the vibrations against the simple dampers for the same cost and roughly the same weight.</a:t>
            </a:r>
          </a:p>
          <a:p>
            <a:pPr>
              <a:buNone/>
            </a:pP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IN" sz="2400" dirty="0" smtClean="0">
                <a:latin typeface="Arial" pitchFamily="34" charset="0"/>
                <a:cs typeface="Arial" pitchFamily="34" charset="0"/>
              </a:rPr>
              <a:t>Further we recommend use of the Carbon Fibre against the stainless steel currently used for harnesses and hooks.</a:t>
            </a: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0" name="Table 9"/>
          <p:cNvGraphicFramePr>
            <a:graphicFrameLocks noGrp="1"/>
          </p:cNvGraphicFramePr>
          <p:nvPr/>
        </p:nvGraphicFramePr>
        <p:xfrm>
          <a:off x="1524000" y="5334000"/>
          <a:ext cx="6096000" cy="914400"/>
        </p:xfrm>
        <a:graphic>
          <a:graphicData uri="http://schemas.openxmlformats.org/drawingml/2006/table">
            <a:tbl>
              <a:tblPr/>
              <a:tblGrid>
                <a:gridCol w="1219200"/>
                <a:gridCol w="1219200"/>
                <a:gridCol w="1219200"/>
                <a:gridCol w="1219200"/>
                <a:gridCol w="1219200"/>
              </a:tblGrid>
              <a:tr h="0">
                <a:tc>
                  <a:txBody>
                    <a:bodyPr/>
                    <a:lstStyle/>
                    <a:p>
                      <a:pPr algn="l"/>
                      <a:r>
                        <a:rPr lang="en-US" u="none" strike="noStrike">
                          <a:solidFill>
                            <a:srgbClr val="0B0080"/>
                          </a:solidFill>
                          <a:hlinkClick r:id="rId2" tooltip="Carbon fiber"/>
                        </a:rPr>
                        <a:t>Carbon fiber</a:t>
                      </a:r>
                      <a:r>
                        <a:rPr lang="en-US"/>
                        <a:t> (AS4)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a:t>4300</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a:t>1.75</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a:t>2457</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dirty="0"/>
                        <a:t>250</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10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2" name="Table 11"/>
          <p:cNvGraphicFramePr>
            <a:graphicFrameLocks noGrp="1"/>
          </p:cNvGraphicFramePr>
          <p:nvPr/>
        </p:nvGraphicFramePr>
        <p:xfrm>
          <a:off x="1524000" y="4724400"/>
          <a:ext cx="6096000" cy="914400"/>
        </p:xfrm>
        <a:graphic>
          <a:graphicData uri="http://schemas.openxmlformats.org/drawingml/2006/table">
            <a:tbl>
              <a:tblPr/>
              <a:tblGrid>
                <a:gridCol w="1219200"/>
                <a:gridCol w="1219200"/>
                <a:gridCol w="1219200"/>
                <a:gridCol w="1219200"/>
                <a:gridCol w="1219200"/>
              </a:tblGrid>
              <a:tr h="0">
                <a:tc>
                  <a:txBody>
                    <a:bodyPr/>
                    <a:lstStyle/>
                    <a:p>
                      <a:pPr algn="l"/>
                      <a:r>
                        <a:rPr lang="en-US" u="none" strike="noStrike" dirty="0">
                          <a:solidFill>
                            <a:srgbClr val="0B0080"/>
                          </a:solidFill>
                          <a:hlinkClick r:id="rId3" tooltip="Stainless steel"/>
                        </a:rPr>
                        <a:t>Stainless steel</a:t>
                      </a:r>
                      <a:r>
                        <a:rPr lang="en-US" dirty="0"/>
                        <a:t> (304)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a:t>505</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a:t>8.00</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a:t>63.1</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dirty="0"/>
                        <a:t>6.4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graphicFrame>
        <p:nvGraphicFramePr>
          <p:cNvPr id="13" name="Table 12"/>
          <p:cNvGraphicFramePr>
            <a:graphicFrameLocks noGrp="1"/>
          </p:cNvGraphicFramePr>
          <p:nvPr/>
        </p:nvGraphicFramePr>
        <p:xfrm>
          <a:off x="1524000" y="3200400"/>
          <a:ext cx="6096000" cy="1828800"/>
        </p:xfrm>
        <a:graphic>
          <a:graphicData uri="http://schemas.openxmlformats.org/drawingml/2006/table">
            <a:tbl>
              <a:tblPr/>
              <a:tblGrid>
                <a:gridCol w="1219200"/>
                <a:gridCol w="1219200"/>
                <a:gridCol w="1219200"/>
                <a:gridCol w="1219200"/>
                <a:gridCol w="1219200"/>
              </a:tblGrid>
              <a:tr h="0">
                <a:tc gridSpan="5">
                  <a:txBody>
                    <a:bodyPr/>
                    <a:lstStyle/>
                    <a:p>
                      <a:r>
                        <a:rPr lang="en-US" dirty="0"/>
                        <a:t>Specific tensile strength of various materials</a:t>
                      </a:r>
                    </a:p>
                  </a:txBody>
                  <a:tcPr anchor="ctr">
                    <a:solidFill>
                      <a:srgbClr val="F9F9F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algn="ctr"/>
                      <a:r>
                        <a:rPr lang="en-US" dirty="0"/>
                        <a:t>Material</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u="none" strike="noStrike">
                          <a:solidFill>
                            <a:srgbClr val="0B0080"/>
                          </a:solidFill>
                          <a:hlinkClick r:id="rId4" tooltip="Tensile strength"/>
                        </a:rPr>
                        <a:t>Tensile strength</a:t>
                      </a:r>
                      <a:r>
                        <a:rPr lang="en-US"/>
                        <a:t/>
                      </a:r>
                      <a:br>
                        <a:rPr lang="en-US"/>
                      </a:br>
                      <a:r>
                        <a:rPr lang="en-US"/>
                        <a:t>(</a:t>
                      </a:r>
                      <a:r>
                        <a:rPr lang="en-US" u="none" strike="noStrike">
                          <a:solidFill>
                            <a:srgbClr val="0B0080"/>
                          </a:solidFill>
                          <a:hlinkClick r:id="rId5" tooltip="Megapascal"/>
                        </a:rPr>
                        <a:t>MPa</a:t>
                      </a:r>
                      <a:r>
                        <a:rPr lang="en-US"/>
                        <a:t>)</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u="none" strike="noStrike">
                          <a:solidFill>
                            <a:srgbClr val="0B0080"/>
                          </a:solidFill>
                          <a:hlinkClick r:id="rId6" tooltip="Density"/>
                        </a:rPr>
                        <a:t>Density</a:t>
                      </a:r>
                      <a:r>
                        <a:rPr lang="en-US"/>
                        <a:t/>
                      </a:r>
                      <a:br>
                        <a:rPr lang="en-US"/>
                      </a:br>
                      <a:r>
                        <a:rPr lang="en-US"/>
                        <a:t>(</a:t>
                      </a:r>
                      <a:r>
                        <a:rPr lang="en-US" u="none" strike="noStrike">
                          <a:solidFill>
                            <a:srgbClr val="0B0080"/>
                          </a:solidFill>
                          <a:hlinkClick r:id="rId7" tooltip="Gram"/>
                        </a:rPr>
                        <a:t>g</a:t>
                      </a:r>
                      <a:r>
                        <a:rPr lang="en-US"/>
                        <a:t>/</a:t>
                      </a:r>
                      <a:r>
                        <a:rPr lang="en-US" u="none" strike="noStrike">
                          <a:solidFill>
                            <a:srgbClr val="0B0080"/>
                          </a:solidFill>
                          <a:hlinkClick r:id="rId8" tooltip="Cubic centimetre"/>
                        </a:rPr>
                        <a:t>cm³</a:t>
                      </a:r>
                      <a:r>
                        <a:rPr lang="en-US"/>
                        <a:t>)</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t>Specific strength</a:t>
                      </a:r>
                      <a:br>
                        <a:rPr lang="en-US"/>
                      </a:br>
                      <a:r>
                        <a:rPr lang="en-US"/>
                        <a:t>(</a:t>
                      </a:r>
                      <a:r>
                        <a:rPr lang="en-US" u="none" strike="noStrike">
                          <a:solidFill>
                            <a:srgbClr val="0B0080"/>
                          </a:solidFill>
                          <a:hlinkClick r:id="rId9" tooltip="Kilonewton"/>
                        </a:rPr>
                        <a:t>kN</a:t>
                      </a:r>
                      <a:r>
                        <a:rPr lang="en-US"/>
                        <a:t>·</a:t>
                      </a:r>
                      <a:r>
                        <a:rPr lang="en-US" u="none" strike="noStrike">
                          <a:solidFill>
                            <a:srgbClr val="0B0080"/>
                          </a:solidFill>
                          <a:hlinkClick r:id="rId10" tooltip="Metre"/>
                        </a:rPr>
                        <a:t>m</a:t>
                      </a:r>
                      <a:r>
                        <a:rPr lang="en-US"/>
                        <a:t>/</a:t>
                      </a:r>
                      <a:r>
                        <a:rPr lang="en-US" u="none" strike="noStrike">
                          <a:solidFill>
                            <a:srgbClr val="0B0080"/>
                          </a:solidFill>
                          <a:hlinkClick r:id="rId11" tooltip="Kilogram"/>
                        </a:rPr>
                        <a:t>kg</a:t>
                      </a:r>
                      <a:r>
                        <a:rPr lang="en-US"/>
                        <a:t> or </a:t>
                      </a:r>
                      <a:r>
                        <a:rPr lang="en-US" u="none" strike="noStrike">
                          <a:solidFill>
                            <a:srgbClr val="0B0080"/>
                          </a:solidFill>
                          <a:hlinkClick r:id="rId12" tooltip="Specific strength"/>
                        </a:rPr>
                        <a:t>KYuri</a:t>
                      </a:r>
                      <a:r>
                        <a:rPr lang="en-US"/>
                        <a:t>)</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dirty="0"/>
                        <a:t>Breaking length</a:t>
                      </a:r>
                      <a:br>
                        <a:rPr lang="en-US" dirty="0"/>
                      </a:br>
                      <a:r>
                        <a:rPr lang="en-US" dirty="0"/>
                        <a:t>(</a:t>
                      </a:r>
                      <a:r>
                        <a:rPr lang="en-US" u="none" strike="noStrike" dirty="0">
                          <a:solidFill>
                            <a:srgbClr val="0B0080"/>
                          </a:solidFill>
                          <a:hlinkClick r:id="rId13" tooltip="Kilometre"/>
                        </a:rPr>
                        <a:t>km</a:t>
                      </a:r>
                      <a:r>
                        <a:rPr lang="en-US" dirty="0"/>
                        <a:t>)</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IN" sz="2400" dirty="0" smtClean="0">
                <a:latin typeface="Arial" pitchFamily="34" charset="0"/>
                <a:cs typeface="Arial" pitchFamily="34" charset="0"/>
              </a:rPr>
              <a:t>As can be seen against the same </a:t>
            </a:r>
          </a:p>
          <a:p>
            <a:pPr>
              <a:buNone/>
            </a:pPr>
            <a:r>
              <a:rPr lang="en-IN" sz="2400" dirty="0" smtClean="0">
                <a:latin typeface="Arial" pitchFamily="34" charset="0"/>
                <a:cs typeface="Arial" pitchFamily="34" charset="0"/>
              </a:rPr>
              <a:t>    volume used for both,</a:t>
            </a:r>
          </a:p>
          <a:p>
            <a:pPr>
              <a:buNone/>
            </a:pPr>
            <a:r>
              <a:rPr lang="en-IN" sz="2400" dirty="0" smtClean="0">
                <a:latin typeface="Arial" pitchFamily="34" charset="0"/>
                <a:cs typeface="Arial" pitchFamily="34" charset="0"/>
              </a:rPr>
              <a:t>    carbon fibre provides 40 times </a:t>
            </a:r>
          </a:p>
          <a:p>
            <a:pPr>
              <a:buNone/>
            </a:pPr>
            <a:r>
              <a:rPr lang="en-IN" sz="2400" dirty="0" smtClean="0">
                <a:latin typeface="Arial" pitchFamily="34" charset="0"/>
                <a:cs typeface="Arial" pitchFamily="34" charset="0"/>
              </a:rPr>
              <a:t>    the strength and 80%reduction </a:t>
            </a:r>
          </a:p>
          <a:p>
            <a:pPr>
              <a:buNone/>
            </a:pPr>
            <a:r>
              <a:rPr lang="en-IN" sz="2400" dirty="0" smtClean="0">
                <a:latin typeface="Arial" pitchFamily="34" charset="0"/>
                <a:cs typeface="Arial" pitchFamily="34" charset="0"/>
              </a:rPr>
              <a:t>    in weight which easily compensates </a:t>
            </a:r>
          </a:p>
          <a:p>
            <a:pPr>
              <a:buNone/>
            </a:pPr>
            <a:r>
              <a:rPr lang="en-IN" sz="2400" dirty="0" smtClean="0">
                <a:latin typeface="Arial" pitchFamily="34" charset="0"/>
                <a:cs typeface="Arial" pitchFamily="34" charset="0"/>
              </a:rPr>
              <a:t>    the extra cost of carbon fibre by </a:t>
            </a:r>
          </a:p>
          <a:p>
            <a:pPr>
              <a:buNone/>
            </a:pPr>
            <a:r>
              <a:rPr lang="en-IN" sz="2400" dirty="0" smtClean="0">
                <a:latin typeface="Arial" pitchFamily="34" charset="0"/>
                <a:cs typeface="Arial" pitchFamily="34" charset="0"/>
              </a:rPr>
              <a:t>    reduction in fuel consumption due </a:t>
            </a:r>
          </a:p>
          <a:p>
            <a:pPr>
              <a:buNone/>
            </a:pPr>
            <a:r>
              <a:rPr lang="en-IN" sz="2400" dirty="0" smtClean="0">
                <a:latin typeface="Arial" pitchFamily="34" charset="0"/>
                <a:cs typeface="Arial" pitchFamily="34" charset="0"/>
              </a:rPr>
              <a:t>     to 80% reduction in weight.</a:t>
            </a:r>
            <a:endParaRPr lang="en-US" sz="2400" dirty="0">
              <a:latin typeface="Arial" pitchFamily="34" charset="0"/>
              <a:cs typeface="Arial" pitchFamily="34" charset="0"/>
            </a:endParaRPr>
          </a:p>
        </p:txBody>
      </p:sp>
      <p:pic>
        <p:nvPicPr>
          <p:cNvPr id="20481" name="Picture 1"/>
          <p:cNvPicPr>
            <a:picLocks noChangeAspect="1" noChangeArrowheads="1"/>
          </p:cNvPicPr>
          <p:nvPr/>
        </p:nvPicPr>
        <p:blipFill>
          <a:blip r:embed="rId2" cstate="print"/>
          <a:srcRect/>
          <a:stretch>
            <a:fillRect/>
          </a:stretch>
        </p:blipFill>
        <p:spPr bwMode="auto">
          <a:xfrm>
            <a:off x="6096000" y="1295400"/>
            <a:ext cx="2895600" cy="4210050"/>
          </a:xfrm>
          <a:prstGeom prst="rect">
            <a:avLst/>
          </a:prstGeom>
          <a:noFill/>
          <a:ln w="9525">
            <a:noFill/>
            <a:miter lim="800000"/>
            <a:headEnd/>
            <a:tailEnd/>
          </a:ln>
        </p:spPr>
      </p:pic>
      <p:sp>
        <p:nvSpPr>
          <p:cNvPr id="5" name="TextBox 4"/>
          <p:cNvSpPr txBox="1"/>
          <p:nvPr/>
        </p:nvSpPr>
        <p:spPr>
          <a:xfrm>
            <a:off x="685800" y="228600"/>
            <a:ext cx="7366632" cy="769441"/>
          </a:xfrm>
          <a:prstGeom prst="rect">
            <a:avLst/>
          </a:prstGeom>
          <a:noFill/>
        </p:spPr>
        <p:txBody>
          <a:bodyPr wrap="none" rtlCol="0">
            <a:spAutoFit/>
          </a:bodyPr>
          <a:lstStyle/>
          <a:p>
            <a:r>
              <a:rPr lang="en-IN" sz="4400" dirty="0" smtClean="0"/>
              <a:t>Recommendations Continued…</a:t>
            </a:r>
            <a:endParaRPr lang="en-US" sz="44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131</TotalTime>
  <Words>861</Words>
  <Application>Microsoft Office PowerPoint</Application>
  <PresentationFormat>On-screen Show (4:3)</PresentationFormat>
  <Paragraphs>108</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Oriel</vt:lpstr>
      <vt:lpstr>TEAM curiOsity</vt:lpstr>
      <vt:lpstr>MEMBERS</vt:lpstr>
      <vt:lpstr>ASTROCIZE</vt:lpstr>
      <vt:lpstr>Slide 4</vt:lpstr>
      <vt:lpstr>Slide 5</vt:lpstr>
      <vt:lpstr>Slide 6</vt:lpstr>
      <vt:lpstr>Recommendations</vt:lpstr>
      <vt:lpstr>Slide 8</vt:lpstr>
      <vt:lpstr>Slide 9</vt:lpstr>
      <vt:lpstr>Slide 10</vt:lpstr>
      <vt:lpstr>Slide 11</vt:lpstr>
      <vt:lpstr>Slide 12</vt:lpstr>
      <vt:lpstr>Slide 13</vt:lpstr>
      <vt:lpstr>CEVIS      Cycle Ergometer with vibration isolation and stabilization</vt:lpstr>
      <vt:lpstr>Slide 15</vt:lpstr>
      <vt:lpstr>Pull down  Exercises</vt:lpstr>
      <vt:lpstr>COMPUTER PROGRAM TO CALCULATE CALORIES BURNT</vt:lpstr>
      <vt:lpstr>Slide 18</vt:lpstr>
      <vt:lpstr>Slide 19</vt:lpstr>
      <vt:lpstr>Slide 20</vt:lpstr>
      <vt:lpstr>Slide 21</vt:lpstr>
      <vt:lpstr>Slide 22</vt:lpstr>
      <vt:lpstr>The height taken = 3m The distance from centre = 4m So, The radius = 3+4 = 7m Now, According to the formula     a = (V^2)/R where accn = acceleration due to      centrifugal force,     V= Velocity of rotation,     R= radius of centrifuge  putting the values (a=g=9.8m/s^-2,R= 7m)  we calculate the value of ‘v’ to be = 26.19 m/s</vt:lpstr>
      <vt:lpstr>OBJECTIVES ACHIEVED</vt:lpstr>
      <vt:lpstr>ATTRIBUTES</vt:lpstr>
      <vt:lpstr>Slide 26</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curiOsity</dc:title>
  <dc:creator>Vaibhav Dwivedi</dc:creator>
  <cp:lastModifiedBy>Abhishek Agnihotri</cp:lastModifiedBy>
  <cp:revision>29</cp:revision>
  <dcterms:created xsi:type="dcterms:W3CDTF">2006-08-16T00:00:00Z</dcterms:created>
  <dcterms:modified xsi:type="dcterms:W3CDTF">2016-04-24T10:09:07Z</dcterms:modified>
</cp:coreProperties>
</file>